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62" r:id="rId6"/>
    <p:sldId id="264" r:id="rId7"/>
    <p:sldId id="263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59" r:id="rId16"/>
    <p:sldId id="260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26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4BCB4-9B47-4EBA-9FEA-58D2A6125127}" type="datetimeFigureOut">
              <a:rPr lang="en-IN" smtClean="0"/>
              <a:t>01-05-2016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72ADC-9AE9-4297-B34C-477FD8D81DE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45932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4BCB4-9B47-4EBA-9FEA-58D2A6125127}" type="datetimeFigureOut">
              <a:rPr lang="en-IN" smtClean="0"/>
              <a:t>01-05-2016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72ADC-9AE9-4297-B34C-477FD8D81DE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221782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4BCB4-9B47-4EBA-9FEA-58D2A6125127}" type="datetimeFigureOut">
              <a:rPr lang="en-IN" smtClean="0"/>
              <a:t>01-05-2016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72ADC-9AE9-4297-B34C-477FD8D81DE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345988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4BCB4-9B47-4EBA-9FEA-58D2A6125127}" type="datetimeFigureOut">
              <a:rPr lang="en-IN" smtClean="0"/>
              <a:t>01-05-2016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72ADC-9AE9-4297-B34C-477FD8D81DE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83147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4BCB4-9B47-4EBA-9FEA-58D2A6125127}" type="datetimeFigureOut">
              <a:rPr lang="en-IN" smtClean="0"/>
              <a:t>01-05-2016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72ADC-9AE9-4297-B34C-477FD8D81DE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909751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4BCB4-9B47-4EBA-9FEA-58D2A6125127}" type="datetimeFigureOut">
              <a:rPr lang="en-IN" smtClean="0"/>
              <a:t>01-05-2016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72ADC-9AE9-4297-B34C-477FD8D81DE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196689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4BCB4-9B47-4EBA-9FEA-58D2A6125127}" type="datetimeFigureOut">
              <a:rPr lang="en-IN" smtClean="0"/>
              <a:t>01-05-2016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72ADC-9AE9-4297-B34C-477FD8D81DE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607288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4BCB4-9B47-4EBA-9FEA-58D2A6125127}" type="datetimeFigureOut">
              <a:rPr lang="en-IN" smtClean="0"/>
              <a:t>01-05-2016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72ADC-9AE9-4297-B34C-477FD8D81DE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988638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4BCB4-9B47-4EBA-9FEA-58D2A6125127}" type="datetimeFigureOut">
              <a:rPr lang="en-IN" smtClean="0"/>
              <a:t>01-05-2016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72ADC-9AE9-4297-B34C-477FD8D81DE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356925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4BCB4-9B47-4EBA-9FEA-58D2A6125127}" type="datetimeFigureOut">
              <a:rPr lang="en-IN" smtClean="0"/>
              <a:t>01-05-2016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72ADC-9AE9-4297-B34C-477FD8D81DE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128750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4BCB4-9B47-4EBA-9FEA-58D2A6125127}" type="datetimeFigureOut">
              <a:rPr lang="en-IN" smtClean="0"/>
              <a:t>01-05-2016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72ADC-9AE9-4297-B34C-477FD8D81DE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678237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54BCB4-9B47-4EBA-9FEA-58D2A6125127}" type="datetimeFigureOut">
              <a:rPr lang="en-IN" smtClean="0"/>
              <a:t>01-05-2016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A72ADC-9AE9-4297-B34C-477FD8D81DE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289844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6518" y="2923502"/>
            <a:ext cx="11230378" cy="1370168"/>
          </a:xfrm>
        </p:spPr>
        <p:txBody>
          <a:bodyPr>
            <a:normAutofit/>
          </a:bodyPr>
          <a:lstStyle/>
          <a:p>
            <a:r>
              <a:rPr lang="en-IN" sz="4000" b="1" dirty="0">
                <a:solidFill>
                  <a:srgbClr val="00B050"/>
                </a:solidFill>
                <a:cs typeface="Times New Roman" panose="02020603050405020304" pitchFamily="18" charset="0"/>
              </a:rPr>
              <a:t>Doc2Sent2Vec: A Novel Two-Phase Approach for Learning Document Representation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6518" y="4680038"/>
            <a:ext cx="11230378" cy="1655762"/>
          </a:xfrm>
        </p:spPr>
        <p:txBody>
          <a:bodyPr/>
          <a:lstStyle/>
          <a:p>
            <a:r>
              <a:rPr lang="en-IN" dirty="0">
                <a:solidFill>
                  <a:srgbClr val="FF0000"/>
                </a:solidFill>
              </a:rPr>
              <a:t>Ganesh J</a:t>
            </a:r>
            <a:r>
              <a:rPr lang="en-IN" baseline="30000" dirty="0">
                <a:solidFill>
                  <a:srgbClr val="FF0000"/>
                </a:solidFill>
              </a:rPr>
              <a:t>1</a:t>
            </a:r>
            <a:r>
              <a:rPr lang="en-IN" dirty="0">
                <a:solidFill>
                  <a:srgbClr val="FF0000"/>
                </a:solidFill>
              </a:rPr>
              <a:t>, Manish Gupta</a:t>
            </a:r>
            <a:r>
              <a:rPr lang="en-IN" baseline="30000" dirty="0">
                <a:solidFill>
                  <a:srgbClr val="FF0000"/>
                </a:solidFill>
              </a:rPr>
              <a:t>1,2</a:t>
            </a:r>
            <a:r>
              <a:rPr lang="en-IN" dirty="0">
                <a:solidFill>
                  <a:srgbClr val="FF0000"/>
                </a:solidFill>
              </a:rPr>
              <a:t> and Vasudeva Varma</a:t>
            </a:r>
            <a:r>
              <a:rPr lang="en-IN" baseline="30000" dirty="0">
                <a:solidFill>
                  <a:srgbClr val="FF0000"/>
                </a:solidFill>
              </a:rPr>
              <a:t>1</a:t>
            </a:r>
          </a:p>
          <a:p>
            <a:r>
              <a:rPr lang="en-IN" baseline="30000" dirty="0">
                <a:solidFill>
                  <a:srgbClr val="00B0F0"/>
                </a:solidFill>
              </a:rPr>
              <a:t>1</a:t>
            </a:r>
            <a:r>
              <a:rPr lang="en-IN" dirty="0">
                <a:solidFill>
                  <a:srgbClr val="00B0F0"/>
                </a:solidFill>
              </a:rPr>
              <a:t>IIIT Hyderabad, India</a:t>
            </a:r>
          </a:p>
          <a:p>
            <a:r>
              <a:rPr lang="en-IN" baseline="30000" dirty="0">
                <a:solidFill>
                  <a:srgbClr val="00B0F0"/>
                </a:solidFill>
              </a:rPr>
              <a:t>2</a:t>
            </a:r>
            <a:r>
              <a:rPr lang="en-IN" dirty="0">
                <a:solidFill>
                  <a:srgbClr val="00B0F0"/>
                </a:solidFill>
              </a:rPr>
              <a:t>Microsoft, India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27560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66088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>
                <a:solidFill>
                  <a:srgbClr val="7030A0"/>
                </a:solidFill>
              </a:rPr>
              <a:t>Training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Overall objective function: </a:t>
            </a:r>
            <a:r>
              <a:rPr lang="en-IN" dirty="0">
                <a:solidFill>
                  <a:srgbClr val="00B050"/>
                </a:solidFill>
              </a:rPr>
              <a:t>L = </a:t>
            </a:r>
            <a:r>
              <a:rPr lang="en-IN" dirty="0" err="1">
                <a:solidFill>
                  <a:srgbClr val="00B050"/>
                </a:solidFill>
              </a:rPr>
              <a:t>L</a:t>
            </a:r>
            <a:r>
              <a:rPr lang="en-IN" baseline="-25000" dirty="0" err="1">
                <a:solidFill>
                  <a:srgbClr val="00B050"/>
                </a:solidFill>
              </a:rPr>
              <a:t>word</a:t>
            </a:r>
            <a:r>
              <a:rPr lang="en-IN" dirty="0">
                <a:solidFill>
                  <a:srgbClr val="00B050"/>
                </a:solidFill>
              </a:rPr>
              <a:t> + </a:t>
            </a:r>
            <a:r>
              <a:rPr lang="en-IN" dirty="0" err="1">
                <a:solidFill>
                  <a:srgbClr val="00B050"/>
                </a:solidFill>
              </a:rPr>
              <a:t>L</a:t>
            </a:r>
            <a:r>
              <a:rPr lang="en-IN" baseline="-25000" dirty="0" err="1">
                <a:solidFill>
                  <a:srgbClr val="00B050"/>
                </a:solidFill>
              </a:rPr>
              <a:t>sent</a:t>
            </a:r>
            <a:endParaRPr lang="en-IN" baseline="-25000" dirty="0">
              <a:solidFill>
                <a:srgbClr val="00B050"/>
              </a:solidFill>
            </a:endParaRPr>
          </a:p>
          <a:p>
            <a:r>
              <a:rPr lang="en-IN" dirty="0">
                <a:solidFill>
                  <a:schemeClr val="tx1">
                    <a:lumMod val="75000"/>
                    <a:lumOff val="25000"/>
                  </a:schemeClr>
                </a:solidFill>
              </a:rPr>
              <a:t>Use </a:t>
            </a:r>
            <a:r>
              <a:rPr lang="en-IN" dirty="0">
                <a:solidFill>
                  <a:srgbClr val="00B050"/>
                </a:solidFill>
              </a:rPr>
              <a:t>Stochastic Gradient Descent </a:t>
            </a:r>
            <a:r>
              <a:rPr lang="en-IN" dirty="0">
                <a:solidFill>
                  <a:schemeClr val="tx1">
                    <a:lumMod val="75000"/>
                    <a:lumOff val="25000"/>
                  </a:schemeClr>
                </a:solidFill>
              </a:rPr>
              <a:t>(SGD) to learn parameters.</a:t>
            </a:r>
          </a:p>
          <a:p>
            <a:r>
              <a:rPr lang="en-IN" dirty="0">
                <a:solidFill>
                  <a:schemeClr val="tx1">
                    <a:lumMod val="75000"/>
                    <a:lumOff val="25000"/>
                  </a:schemeClr>
                </a:solidFill>
              </a:rPr>
              <a:t>Use </a:t>
            </a:r>
            <a:r>
              <a:rPr lang="en-IN" dirty="0">
                <a:solidFill>
                  <a:srgbClr val="00B050"/>
                </a:solidFill>
              </a:rPr>
              <a:t>Hierarchical </a:t>
            </a:r>
            <a:r>
              <a:rPr lang="en-IN" dirty="0" err="1">
                <a:solidFill>
                  <a:srgbClr val="00B050"/>
                </a:solidFill>
              </a:rPr>
              <a:t>Softmax</a:t>
            </a:r>
            <a:r>
              <a:rPr lang="en-IN" dirty="0">
                <a:solidFill>
                  <a:srgbClr val="00B050"/>
                </a:solidFill>
              </a:rPr>
              <a:t> </a:t>
            </a:r>
            <a:r>
              <a:rPr lang="en-IN" dirty="0">
                <a:solidFill>
                  <a:schemeClr val="tx1">
                    <a:lumMod val="75000"/>
                    <a:lumOff val="25000"/>
                  </a:schemeClr>
                </a:solidFill>
              </a:rPr>
              <a:t>(</a:t>
            </a:r>
            <a:r>
              <a:rPr lang="en-IN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Mikolov</a:t>
            </a:r>
            <a:r>
              <a:rPr lang="en-IN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et al.) to facilitate faster training.</a:t>
            </a:r>
          </a:p>
          <a:p>
            <a:endParaRPr lang="en-IN" baseline="-25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55282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>
                <a:solidFill>
                  <a:srgbClr val="7030A0"/>
                </a:solidFill>
              </a:rPr>
              <a:t>Evaluation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b="1" dirty="0">
                <a:solidFill>
                  <a:srgbClr val="00B0F0"/>
                </a:solidFill>
              </a:rPr>
              <a:t>Dataset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IN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Citation Network Dataset (CND):</a:t>
            </a:r>
            <a:r>
              <a:rPr lang="en-IN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Sampled 8000 </a:t>
            </a:r>
            <a:r>
              <a:rPr lang="en-IN" dirty="0">
                <a:solidFill>
                  <a:srgbClr val="00B050"/>
                </a:solidFill>
              </a:rPr>
              <a:t>research papers </a:t>
            </a:r>
            <a:r>
              <a:rPr lang="en-IN" dirty="0">
                <a:solidFill>
                  <a:schemeClr val="tx1">
                    <a:lumMod val="75000"/>
                    <a:lumOff val="25000"/>
                  </a:schemeClr>
                </a:solidFill>
              </a:rPr>
              <a:t>belonging to one of the 8 different computer science fields. [Chakraborty et al.]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IN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Wiki10+ Dataset:</a:t>
            </a:r>
            <a:r>
              <a:rPr lang="en-IN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19,740 </a:t>
            </a:r>
            <a:r>
              <a:rPr lang="en-IN" dirty="0">
                <a:solidFill>
                  <a:srgbClr val="00B050"/>
                </a:solidFill>
              </a:rPr>
              <a:t>Wikipedia pages </a:t>
            </a:r>
            <a:r>
              <a:rPr lang="en-IN" dirty="0">
                <a:solidFill>
                  <a:schemeClr val="tx1">
                    <a:lumMod val="75000"/>
                    <a:lumOff val="25000"/>
                  </a:schemeClr>
                </a:solidFill>
              </a:rPr>
              <a:t>belonging to one or more of the 25 different social tags. [</a:t>
            </a:r>
            <a:r>
              <a:rPr lang="en-IN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Zubiaga</a:t>
            </a:r>
            <a:r>
              <a:rPr lang="en-IN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et al.]</a:t>
            </a:r>
          </a:p>
          <a:p>
            <a:r>
              <a:rPr lang="en-IN" b="1" dirty="0">
                <a:solidFill>
                  <a:srgbClr val="00B0F0"/>
                </a:solidFill>
              </a:rPr>
              <a:t>Models (Including baselines)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IN" dirty="0">
                <a:solidFill>
                  <a:srgbClr val="00B050"/>
                </a:solidFill>
              </a:rPr>
              <a:t>Paragraph2Vec w/o WT [Le et al.]: </a:t>
            </a:r>
            <a:r>
              <a:rPr lang="en-IN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Paragraph2Vec algorithm without </a:t>
            </a:r>
            <a:r>
              <a:rPr lang="en-IN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W</a:t>
            </a:r>
            <a:r>
              <a:rPr lang="en-IN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ord </a:t>
            </a:r>
            <a:r>
              <a:rPr lang="en-IN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</a:t>
            </a:r>
            <a:r>
              <a:rPr lang="en-IN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raining.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IN" dirty="0">
                <a:solidFill>
                  <a:srgbClr val="00B050"/>
                </a:solidFill>
              </a:rPr>
              <a:t>Paragraph2Vec [Dai et al.]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IN" dirty="0">
                <a:solidFill>
                  <a:srgbClr val="00B050"/>
                </a:solidFill>
              </a:rPr>
              <a:t>Doc2Sent2Vec w/o WT: </a:t>
            </a:r>
            <a:r>
              <a:rPr lang="en-IN" dirty="0"/>
              <a:t>Our approach without </a:t>
            </a:r>
            <a:r>
              <a:rPr lang="en-IN" b="1" dirty="0"/>
              <a:t>W</a:t>
            </a:r>
            <a:r>
              <a:rPr lang="en-IN" dirty="0"/>
              <a:t>ord </a:t>
            </a:r>
            <a:r>
              <a:rPr lang="en-IN" b="1" dirty="0"/>
              <a:t>T</a:t>
            </a:r>
            <a:r>
              <a:rPr lang="en-IN" dirty="0"/>
              <a:t>raining.</a:t>
            </a:r>
            <a:endParaRPr lang="en-IN" dirty="0">
              <a:solidFill>
                <a:srgbClr val="00B050"/>
              </a:solidFill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n-IN" dirty="0">
                <a:solidFill>
                  <a:srgbClr val="00B050"/>
                </a:solidFill>
              </a:rPr>
              <a:t>Doc2Sent2Vec</a:t>
            </a:r>
          </a:p>
          <a:p>
            <a:pPr lvl="1"/>
            <a:endParaRPr lang="en-IN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1"/>
            <a:endParaRPr lang="en-IN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1"/>
            <a:endParaRPr lang="en-IN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1">
              <a:buFont typeface="Wingdings" panose="05000000000000000000" pitchFamily="2" charset="2"/>
              <a:buChar char="§"/>
            </a:pPr>
            <a:endParaRPr lang="en-IN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1070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>
                <a:solidFill>
                  <a:srgbClr val="7030A0"/>
                </a:solidFill>
              </a:rPr>
              <a:t>Scientific Article Classification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20304142"/>
              </p:ext>
            </p:extLst>
          </p:nvPr>
        </p:nvGraphicFramePr>
        <p:xfrm>
          <a:off x="838200" y="2624115"/>
          <a:ext cx="4017135" cy="2282735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7437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734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6547">
                <a:tc>
                  <a:txBody>
                    <a:bodyPr/>
                    <a:lstStyle/>
                    <a:p>
                      <a:r>
                        <a:rPr lang="en-IN" sz="2000" dirty="0"/>
                        <a:t>Model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000" dirty="0"/>
                        <a:t>F</a:t>
                      </a:r>
                      <a:r>
                        <a:rPr lang="en-IN" sz="2000" baseline="-25000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6547">
                <a:tc>
                  <a:txBody>
                    <a:bodyPr/>
                    <a:lstStyle/>
                    <a:p>
                      <a:r>
                        <a:rPr lang="en-IN" sz="2000" dirty="0"/>
                        <a:t>Paragraph2Vec w/o WT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000" dirty="0"/>
                        <a:t>0.1275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6547">
                <a:tc>
                  <a:txBody>
                    <a:bodyPr/>
                    <a:lstStyle/>
                    <a:p>
                      <a:r>
                        <a:rPr lang="en-IN" sz="2000" dirty="0"/>
                        <a:t>Paragraph2Vec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000" dirty="0"/>
                        <a:t>0.135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6547">
                <a:tc>
                  <a:txBody>
                    <a:bodyPr/>
                    <a:lstStyle/>
                    <a:p>
                      <a:r>
                        <a:rPr lang="en-IN" sz="2000" dirty="0"/>
                        <a:t>Doc2Sent2Vec w/o WT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000" dirty="0"/>
                        <a:t>0.1288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6547">
                <a:tc>
                  <a:txBody>
                    <a:bodyPr/>
                    <a:lstStyle/>
                    <a:p>
                      <a:r>
                        <a:rPr lang="en-IN" sz="2000" dirty="0"/>
                        <a:t>Doc2Sent2Vec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000" dirty="0"/>
                        <a:t>0.1513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Content Placeholder 2"/>
          <p:cNvSpPr txBox="1">
            <a:spLocks/>
          </p:cNvSpPr>
          <p:nvPr/>
        </p:nvSpPr>
        <p:spPr>
          <a:xfrm>
            <a:off x="5525036" y="1825625"/>
            <a:ext cx="5828763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buFont typeface="Wingdings" panose="05000000000000000000" pitchFamily="2" charset="2"/>
              <a:buChar char="§"/>
            </a:pPr>
            <a:endParaRPr lang="en-IN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5306096" y="2624115"/>
            <a:ext cx="6047704" cy="21797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IN" dirty="0">
                <a:solidFill>
                  <a:schemeClr val="tx1">
                    <a:lumMod val="75000"/>
                    <a:lumOff val="25000"/>
                  </a:schemeClr>
                </a:solidFill>
              </a:rPr>
              <a:t>Beneficial to learn word vectors too. (</a:t>
            </a:r>
            <a:r>
              <a:rPr lang="en-IN" dirty="0">
                <a:solidFill>
                  <a:srgbClr val="00B050"/>
                </a:solidFill>
              </a:rPr>
              <a:t>~6% </a:t>
            </a:r>
            <a:r>
              <a:rPr lang="en-IN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and </a:t>
            </a:r>
            <a:r>
              <a:rPr lang="en-IN" dirty="0">
                <a:solidFill>
                  <a:srgbClr val="00B050"/>
                </a:solidFill>
              </a:rPr>
              <a:t>~18% </a:t>
            </a:r>
            <a:r>
              <a:rPr lang="en-IN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</a:t>
            </a:r>
            <a:r>
              <a:rPr lang="en-IN" baseline="-25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1</a:t>
            </a:r>
            <a:r>
              <a:rPr lang="en-IN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increase for Paragraph2Vec and Doc2Sent2Vec)</a:t>
            </a:r>
          </a:p>
          <a:p>
            <a:r>
              <a:rPr lang="en-IN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Doc2Sent2Vec beats the best baseline by </a:t>
            </a:r>
            <a:r>
              <a:rPr lang="en-IN" dirty="0">
                <a:solidFill>
                  <a:srgbClr val="00B050"/>
                </a:solidFill>
              </a:rPr>
              <a:t>~12%</a:t>
            </a:r>
            <a:r>
              <a:rPr lang="en-IN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  <a:p>
            <a:endParaRPr lang="en-IN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1"/>
            <a:endParaRPr lang="en-IN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1"/>
            <a:endParaRPr lang="en-IN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1"/>
            <a:endParaRPr lang="en-IN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1">
              <a:buFont typeface="Wingdings" panose="05000000000000000000" pitchFamily="2" charset="2"/>
              <a:buChar char="§"/>
            </a:pPr>
            <a:endParaRPr lang="en-IN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16209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>
                <a:solidFill>
                  <a:srgbClr val="7030A0"/>
                </a:solidFill>
              </a:rPr>
              <a:t>Wikipedia Page Classification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26844745"/>
              </p:ext>
            </p:extLst>
          </p:nvPr>
        </p:nvGraphicFramePr>
        <p:xfrm>
          <a:off x="7336664" y="2608061"/>
          <a:ext cx="4017135" cy="2282735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7437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734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6547">
                <a:tc>
                  <a:txBody>
                    <a:bodyPr/>
                    <a:lstStyle/>
                    <a:p>
                      <a:r>
                        <a:rPr lang="en-IN" sz="2000" dirty="0"/>
                        <a:t>Model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000" dirty="0"/>
                        <a:t>F</a:t>
                      </a:r>
                      <a:r>
                        <a:rPr lang="en-IN" sz="2000" baseline="-25000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6547">
                <a:tc>
                  <a:txBody>
                    <a:bodyPr/>
                    <a:lstStyle/>
                    <a:p>
                      <a:r>
                        <a:rPr lang="en-IN" sz="2000" dirty="0"/>
                        <a:t>Paragraph2Vec w/o WT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000" dirty="0"/>
                        <a:t>0.0476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6547">
                <a:tc>
                  <a:txBody>
                    <a:bodyPr/>
                    <a:lstStyle/>
                    <a:p>
                      <a:r>
                        <a:rPr lang="en-IN" sz="2000" dirty="0"/>
                        <a:t>Paragraph2Vec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000" dirty="0"/>
                        <a:t>0.0445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6547">
                <a:tc>
                  <a:txBody>
                    <a:bodyPr/>
                    <a:lstStyle/>
                    <a:p>
                      <a:r>
                        <a:rPr lang="en-IN" sz="2000" dirty="0"/>
                        <a:t>Doc2Sent2Vec w/o WT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000" dirty="0"/>
                        <a:t>0.0401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6547">
                <a:tc>
                  <a:txBody>
                    <a:bodyPr/>
                    <a:lstStyle/>
                    <a:p>
                      <a:r>
                        <a:rPr lang="en-IN" sz="2000" dirty="0"/>
                        <a:t>Doc2Sent2Vec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000" dirty="0"/>
                        <a:t>0.0509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Content Placeholder 2"/>
          <p:cNvSpPr txBox="1">
            <a:spLocks/>
          </p:cNvSpPr>
          <p:nvPr/>
        </p:nvSpPr>
        <p:spPr>
          <a:xfrm>
            <a:off x="5525036" y="1825625"/>
            <a:ext cx="5828763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buFont typeface="Wingdings" panose="05000000000000000000" pitchFamily="2" charset="2"/>
              <a:buChar char="§"/>
            </a:pPr>
            <a:endParaRPr lang="en-IN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5306096" y="2624115"/>
            <a:ext cx="6047704" cy="21797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buFont typeface="Wingdings" panose="05000000000000000000" pitchFamily="2" charset="2"/>
              <a:buChar char="§"/>
            </a:pPr>
            <a:endParaRPr lang="en-IN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838200" y="2331076"/>
            <a:ext cx="6047704" cy="3039414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IN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Not beneficial to learn word vectors too for Paragraph2Vec shown by </a:t>
            </a:r>
            <a:r>
              <a:rPr lang="en-IN" dirty="0">
                <a:solidFill>
                  <a:srgbClr val="FF0000"/>
                </a:solidFill>
              </a:rPr>
              <a:t>~7% </a:t>
            </a:r>
            <a:r>
              <a:rPr lang="en-IN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decline in F</a:t>
            </a:r>
            <a:r>
              <a:rPr lang="en-IN" baseline="-25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1</a:t>
            </a:r>
            <a:r>
              <a:rPr lang="en-IN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score. (Problem: </a:t>
            </a:r>
            <a:r>
              <a:rPr lang="en-IN" dirty="0">
                <a:solidFill>
                  <a:srgbClr val="FF0000"/>
                </a:solidFill>
              </a:rPr>
              <a:t>Semantically accurate word vectors gets distorted during training</a:t>
            </a:r>
            <a:r>
              <a:rPr lang="en-IN" dirty="0">
                <a:solidFill>
                  <a:schemeClr val="tx1">
                    <a:lumMod val="75000"/>
                    <a:lumOff val="25000"/>
                  </a:schemeClr>
                </a:solidFill>
              </a:rPr>
              <a:t>)</a:t>
            </a:r>
          </a:p>
          <a:p>
            <a:r>
              <a:rPr lang="en-IN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Doc2Sent2Vec robust to the above problem shown by </a:t>
            </a:r>
            <a:r>
              <a:rPr lang="en-IN" dirty="0">
                <a:solidFill>
                  <a:srgbClr val="00B050"/>
                </a:solidFill>
              </a:rPr>
              <a:t>~27%</a:t>
            </a:r>
            <a:r>
              <a:rPr lang="en-IN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increase in F</a:t>
            </a:r>
            <a:r>
              <a:rPr lang="en-IN" baseline="-25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1</a:t>
            </a:r>
            <a:r>
              <a:rPr lang="en-IN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score.</a:t>
            </a:r>
          </a:p>
          <a:p>
            <a:r>
              <a:rPr lang="en-IN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Doc2Sent2Vec beats the best baseline by</a:t>
            </a:r>
            <a:r>
              <a:rPr lang="en-IN" dirty="0">
                <a:solidFill>
                  <a:srgbClr val="00B050"/>
                </a:solidFill>
              </a:rPr>
              <a:t> ~7%</a:t>
            </a:r>
            <a:r>
              <a:rPr lang="en-IN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  <a:p>
            <a:endParaRPr lang="en-IN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en-IN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en-IN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1"/>
            <a:endParaRPr lang="en-IN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1"/>
            <a:endParaRPr lang="en-IN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1"/>
            <a:endParaRPr lang="en-IN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1">
              <a:buFont typeface="Wingdings" panose="05000000000000000000" pitchFamily="2" charset="2"/>
              <a:buChar char="§"/>
            </a:pPr>
            <a:endParaRPr lang="en-IN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35175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>
                <a:solidFill>
                  <a:srgbClr val="7030A0"/>
                </a:solidFill>
              </a:rPr>
              <a:t>Conclusion and Future Works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IN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Proposed Doc2Sent2Vec – </a:t>
            </a:r>
            <a:r>
              <a:rPr lang="en-IN" dirty="0">
                <a:solidFill>
                  <a:srgbClr val="00B050"/>
                </a:solidFill>
              </a:rPr>
              <a:t>a novel approach to learn document embedding in an unsupervised fashion</a:t>
            </a:r>
            <a:r>
              <a:rPr lang="en-IN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  <a:p>
            <a:r>
              <a:rPr lang="en-IN" dirty="0">
                <a:solidFill>
                  <a:schemeClr val="tx1">
                    <a:lumMod val="75000"/>
                    <a:lumOff val="25000"/>
                  </a:schemeClr>
                </a:solidFill>
              </a:rPr>
              <a:t>Beats the best baseline in two classification tasks.</a:t>
            </a:r>
          </a:p>
          <a:p>
            <a:pPr marL="0" indent="0">
              <a:buNone/>
            </a:pPr>
            <a:endParaRPr lang="en-IN" b="1" dirty="0">
              <a:solidFill>
                <a:srgbClr val="00B0F0"/>
              </a:solidFill>
            </a:endParaRPr>
          </a:p>
          <a:p>
            <a:pPr marL="0" indent="0">
              <a:buNone/>
            </a:pPr>
            <a:r>
              <a:rPr lang="en-IN" b="1" dirty="0">
                <a:solidFill>
                  <a:srgbClr val="00B0F0"/>
                </a:solidFill>
              </a:rPr>
              <a:t>Future Work:</a:t>
            </a:r>
          </a:p>
          <a:p>
            <a:r>
              <a:rPr lang="en-IN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Extend to a general multi-phase approach where every phase corresponds to a logical sub-division of a document like </a:t>
            </a:r>
            <a:r>
              <a:rPr lang="en-IN" dirty="0">
                <a:solidFill>
                  <a:srgbClr val="00B050"/>
                </a:solidFill>
              </a:rPr>
              <a:t>words, sentences, paragraphs, subsections, sections and documents</a:t>
            </a:r>
            <a:r>
              <a:rPr lang="en-IN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  <a:p>
            <a:r>
              <a:rPr lang="en-IN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Consider </a:t>
            </a:r>
            <a:r>
              <a:rPr lang="en-IN" dirty="0">
                <a:solidFill>
                  <a:srgbClr val="00B050"/>
                </a:solidFill>
              </a:rPr>
              <a:t>the document sequence </a:t>
            </a:r>
            <a:r>
              <a:rPr lang="en-IN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in a stream such as news click-through streams [</a:t>
            </a:r>
            <a:r>
              <a:rPr lang="en-IN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Djuric</a:t>
            </a:r>
            <a:r>
              <a:rPr lang="en-IN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et al.].</a:t>
            </a:r>
          </a:p>
        </p:txBody>
      </p:sp>
    </p:spTree>
    <p:extLst>
      <p:ext uri="{BB962C8B-B14F-4D97-AF65-F5344CB8AC3E}">
        <p14:creationId xmlns:p14="http://schemas.microsoft.com/office/powerpoint/2010/main" val="37546165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>
                <a:solidFill>
                  <a:srgbClr val="7030A0"/>
                </a:solidFill>
              </a:rPr>
              <a:t>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AutoNum type="arabicPeriod"/>
            </a:pPr>
            <a:r>
              <a:rPr lang="en-IN" sz="1800" dirty="0"/>
              <a:t>Harris, Z.: Distributional structure. Word, 10(23). (1954) 146 – 162</a:t>
            </a:r>
          </a:p>
          <a:p>
            <a:pPr marL="342900" indent="-342900">
              <a:buAutoNum type="arabicPeriod" startAt="2"/>
            </a:pPr>
            <a:r>
              <a:rPr lang="en-IN" sz="1800" dirty="0" err="1"/>
              <a:t>Blei</a:t>
            </a:r>
            <a:r>
              <a:rPr lang="en-IN" sz="1800" dirty="0"/>
              <a:t>, D., Ng, A.Y., Jordan, M.I.: Latent </a:t>
            </a:r>
            <a:r>
              <a:rPr lang="en-IN" sz="1800" dirty="0" err="1"/>
              <a:t>Dirichlet</a:t>
            </a:r>
            <a:r>
              <a:rPr lang="en-IN" sz="1800" dirty="0"/>
              <a:t> Allocation. In: JMLR. (2013)</a:t>
            </a:r>
          </a:p>
          <a:p>
            <a:pPr marL="342900" indent="-342900">
              <a:buAutoNum type="arabicPeriod" startAt="3"/>
            </a:pPr>
            <a:r>
              <a:rPr lang="en-IN" sz="1800" dirty="0"/>
              <a:t>Le, Q., </a:t>
            </a:r>
            <a:r>
              <a:rPr lang="en-IN" sz="1800" dirty="0" err="1"/>
              <a:t>Mikolov</a:t>
            </a:r>
            <a:r>
              <a:rPr lang="en-IN" sz="1800" dirty="0"/>
              <a:t>, T.: Distributed Representations of Sentences and Documents. In: ICML. (2014) 1188-1196</a:t>
            </a:r>
          </a:p>
          <a:p>
            <a:pPr marL="342900" indent="-342900">
              <a:buAutoNum type="arabicPeriod" startAt="4"/>
            </a:pPr>
            <a:r>
              <a:rPr lang="it-IT" sz="1800" dirty="0"/>
              <a:t>Dai, A.M., Olah, C., Le, Q.V., Corrado, G.S.: Document </a:t>
            </a:r>
            <a:r>
              <a:rPr lang="en-IN" sz="1800" dirty="0"/>
              <a:t>embedding with paragraph vectors. In: NIPS Deep Learning Workshop. (2014)</a:t>
            </a:r>
          </a:p>
          <a:p>
            <a:pPr marL="342900" indent="-342900">
              <a:buAutoNum type="arabicPeriod" startAt="5"/>
            </a:pPr>
            <a:r>
              <a:rPr lang="en-IN" sz="1800" dirty="0"/>
              <a:t>Chakraborty, T., </a:t>
            </a:r>
            <a:r>
              <a:rPr lang="en-IN" sz="1800" dirty="0" err="1"/>
              <a:t>Sikdar</a:t>
            </a:r>
            <a:r>
              <a:rPr lang="en-IN" sz="1800" dirty="0"/>
              <a:t>, S., </a:t>
            </a:r>
            <a:r>
              <a:rPr lang="en-IN" sz="1800" dirty="0" err="1"/>
              <a:t>Tammana</a:t>
            </a:r>
            <a:r>
              <a:rPr lang="en-IN" sz="1800" dirty="0"/>
              <a:t>, V., </a:t>
            </a:r>
            <a:r>
              <a:rPr lang="en-IN" sz="1800" dirty="0" err="1"/>
              <a:t>Ganguly</a:t>
            </a:r>
            <a:r>
              <a:rPr lang="en-IN" sz="1800" dirty="0"/>
              <a:t>, N., Mukherjee, A.: Computer Science Fields as Ground- truth Communities: Their Impact, Rise and Fall. In: ASONAM. (2013) 426-433</a:t>
            </a:r>
          </a:p>
          <a:p>
            <a:pPr marL="342900" indent="-342900">
              <a:buAutoNum type="arabicPeriod" startAt="6"/>
            </a:pPr>
            <a:r>
              <a:rPr lang="es-ES" sz="1800" dirty="0" err="1"/>
              <a:t>Mikolov</a:t>
            </a:r>
            <a:r>
              <a:rPr lang="es-ES" sz="1800" dirty="0"/>
              <a:t>, T., </a:t>
            </a:r>
            <a:r>
              <a:rPr lang="es-ES" sz="1800" dirty="0" err="1"/>
              <a:t>Chen</a:t>
            </a:r>
            <a:r>
              <a:rPr lang="es-ES" sz="1800" dirty="0"/>
              <a:t>, K., </a:t>
            </a:r>
            <a:r>
              <a:rPr lang="es-ES" sz="1800" dirty="0" err="1"/>
              <a:t>Corrado</a:t>
            </a:r>
            <a:r>
              <a:rPr lang="es-ES" sz="1800" dirty="0"/>
              <a:t>, G., </a:t>
            </a:r>
            <a:r>
              <a:rPr lang="es-ES" sz="1800" dirty="0" err="1"/>
              <a:t>Dean</a:t>
            </a:r>
            <a:r>
              <a:rPr lang="es-ES" sz="1800" dirty="0"/>
              <a:t>, J.: </a:t>
            </a:r>
            <a:r>
              <a:rPr lang="es-ES" sz="1800" dirty="0" err="1"/>
              <a:t>Efficient</a:t>
            </a:r>
            <a:r>
              <a:rPr lang="es-ES" sz="1800" dirty="0"/>
              <a:t> </a:t>
            </a:r>
            <a:r>
              <a:rPr lang="en-IN" sz="1800" dirty="0"/>
              <a:t>Estimation of Word Representations in Vector Space. In: ICLR Workshop. (2013) vol. abs/1301.3781</a:t>
            </a:r>
          </a:p>
          <a:p>
            <a:pPr marL="342900" indent="-342900">
              <a:buAutoNum type="arabicPeriod" startAt="7"/>
            </a:pPr>
            <a:r>
              <a:rPr lang="en-IN" sz="1800" dirty="0" err="1"/>
              <a:t>Djuric</a:t>
            </a:r>
            <a:r>
              <a:rPr lang="en-IN" sz="1800" dirty="0"/>
              <a:t>, N., Wu, H., </a:t>
            </a:r>
            <a:r>
              <a:rPr lang="en-IN" sz="1800" dirty="0" err="1"/>
              <a:t>Radosavljevic</a:t>
            </a:r>
            <a:r>
              <a:rPr lang="en-IN" sz="1800" dirty="0"/>
              <a:t>, V., </a:t>
            </a:r>
            <a:r>
              <a:rPr lang="en-IN" sz="1800" dirty="0" err="1"/>
              <a:t>Grbovic</a:t>
            </a:r>
            <a:r>
              <a:rPr lang="en-IN" sz="1800" dirty="0"/>
              <a:t>, M., </a:t>
            </a:r>
            <a:r>
              <a:rPr lang="en-IN" sz="1800" dirty="0" err="1"/>
              <a:t>Bhamidipati</a:t>
            </a:r>
            <a:r>
              <a:rPr lang="en-IN" sz="1800" dirty="0"/>
              <a:t>, N.: Hierarchical Neural Language Models for Joint Representation of Streaming Documents and their Content. In: WWW. (2015) 248-255</a:t>
            </a:r>
          </a:p>
          <a:p>
            <a:pPr marL="342900" indent="-342900">
              <a:buAutoNum type="arabicPeriod" startAt="7"/>
            </a:pPr>
            <a:endParaRPr lang="en-IN" sz="1800" dirty="0"/>
          </a:p>
          <a:p>
            <a:pPr marL="342900" indent="-342900">
              <a:buAutoNum type="arabicPeriod" startAt="6"/>
            </a:pPr>
            <a:endParaRPr lang="en-IN" sz="1800" dirty="0"/>
          </a:p>
          <a:p>
            <a:pPr marL="342900" indent="-342900">
              <a:buAutoNum type="arabicPeriod" startAt="6"/>
            </a:pPr>
            <a:endParaRPr lang="en-IN" sz="1800" dirty="0"/>
          </a:p>
        </p:txBody>
      </p:sp>
    </p:spTree>
    <p:extLst>
      <p:ext uri="{BB962C8B-B14F-4D97-AF65-F5344CB8AC3E}">
        <p14:creationId xmlns:p14="http://schemas.microsoft.com/office/powerpoint/2010/main" val="336801947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>
                <a:solidFill>
                  <a:srgbClr val="7030A0"/>
                </a:solidFill>
              </a:rPr>
              <a:t>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342900" indent="-342900">
              <a:buAutoNum type="arabicPeriod" startAt="8"/>
            </a:pPr>
            <a:r>
              <a:rPr lang="en-IN" sz="1800" dirty="0" err="1"/>
              <a:t>Bengio</a:t>
            </a:r>
            <a:r>
              <a:rPr lang="en-IN" sz="1800" dirty="0"/>
              <a:t>, Y., </a:t>
            </a:r>
            <a:r>
              <a:rPr lang="en-IN" sz="1800" dirty="0" err="1"/>
              <a:t>Ducharme</a:t>
            </a:r>
            <a:r>
              <a:rPr lang="en-IN" sz="1800" dirty="0"/>
              <a:t>, R., Vincent, P., </a:t>
            </a:r>
            <a:r>
              <a:rPr lang="en-IN" sz="1800" dirty="0" err="1"/>
              <a:t>Jauvin</a:t>
            </a:r>
            <a:r>
              <a:rPr lang="en-IN" sz="1800" dirty="0"/>
              <a:t>, C.: A Neural Probabilistic Language Model. In: JMLR. (2003) 1137-1155</a:t>
            </a:r>
          </a:p>
          <a:p>
            <a:pPr marL="342900" indent="-342900">
              <a:buAutoNum type="arabicPeriod" startAt="9"/>
            </a:pPr>
            <a:r>
              <a:rPr lang="en-IN" sz="1800" dirty="0" err="1"/>
              <a:t>Collobert</a:t>
            </a:r>
            <a:r>
              <a:rPr lang="en-IN" sz="1800" dirty="0"/>
              <a:t>, R., Weston, J., </a:t>
            </a:r>
            <a:r>
              <a:rPr lang="en-IN" sz="1800" dirty="0" err="1"/>
              <a:t>Bottou</a:t>
            </a:r>
            <a:r>
              <a:rPr lang="en-IN" sz="1800" dirty="0"/>
              <a:t>, L., </a:t>
            </a:r>
            <a:r>
              <a:rPr lang="en-IN" sz="1800" dirty="0" err="1"/>
              <a:t>Karlen</a:t>
            </a:r>
            <a:r>
              <a:rPr lang="en-IN" sz="1800" dirty="0"/>
              <a:t>, M., </a:t>
            </a:r>
            <a:r>
              <a:rPr lang="en-IN" sz="1800" dirty="0" err="1"/>
              <a:t>Kavukcuoglu</a:t>
            </a:r>
            <a:r>
              <a:rPr lang="en-IN" sz="1800" dirty="0"/>
              <a:t>, K., </a:t>
            </a:r>
            <a:r>
              <a:rPr lang="en-IN" sz="1800" dirty="0" err="1"/>
              <a:t>Kuksa</a:t>
            </a:r>
            <a:r>
              <a:rPr lang="en-IN" sz="1800" dirty="0"/>
              <a:t>, P.: Natural Language Processing (Almost) from Scratch. In: JMLR. (2011) 2493-2537</a:t>
            </a:r>
          </a:p>
          <a:p>
            <a:pPr marL="342900" indent="-342900">
              <a:buAutoNum type="arabicPeriod" startAt="10"/>
            </a:pPr>
            <a:r>
              <a:rPr lang="it-IT" sz="1800" dirty="0"/>
              <a:t>Morin, F., Bengio, Y.: Hierarchical Probabilistic Neural </a:t>
            </a:r>
            <a:r>
              <a:rPr lang="en-IN" sz="1800" dirty="0"/>
              <a:t>Network Language Model. In: AISTATS. (2005) 246-252</a:t>
            </a:r>
          </a:p>
          <a:p>
            <a:pPr marL="342900" indent="-342900">
              <a:buAutoNum type="arabicPeriod" startAt="11"/>
            </a:pPr>
            <a:r>
              <a:rPr lang="en-IN" sz="1800" dirty="0"/>
              <a:t>Pennington, J., </a:t>
            </a:r>
            <a:r>
              <a:rPr lang="en-IN" sz="1800" dirty="0" err="1"/>
              <a:t>Socher</a:t>
            </a:r>
            <a:r>
              <a:rPr lang="en-IN" sz="1800" dirty="0"/>
              <a:t>, R., Manning, C.D.: </a:t>
            </a:r>
            <a:r>
              <a:rPr lang="en-IN" sz="1800" dirty="0" err="1"/>
              <a:t>GloVe</a:t>
            </a:r>
            <a:r>
              <a:rPr lang="en-IN" sz="1800" dirty="0"/>
              <a:t>: Global Vectors for Word Representation. In: EMNLP. (2014) 1532-1543</a:t>
            </a:r>
          </a:p>
          <a:p>
            <a:pPr marL="342900" indent="-342900">
              <a:buAutoNum type="arabicPeriod" startAt="11"/>
            </a:pPr>
            <a:r>
              <a:rPr lang="en-IN" sz="1800" dirty="0" err="1"/>
              <a:t>Rumelhart</a:t>
            </a:r>
            <a:r>
              <a:rPr lang="en-IN" sz="1800" dirty="0"/>
              <a:t>, D., Hinton, G., Williams, R.: Learning Representations by Back-propagating Errors. In: Nature. (1986) 533-536</a:t>
            </a:r>
          </a:p>
          <a:p>
            <a:pPr marL="342900" indent="-342900">
              <a:buFont typeface="Arial" panose="020B0604020202020204" pitchFamily="34" charset="0"/>
              <a:buAutoNum type="arabicPeriod" startAt="11"/>
            </a:pPr>
            <a:r>
              <a:rPr lang="pt-BR" sz="1800" dirty="0"/>
              <a:t>Dos Santos, C.N., Gatti, M.: Deep convolutional neural </a:t>
            </a:r>
            <a:r>
              <a:rPr lang="en-IN" sz="1800" dirty="0"/>
              <a:t>networks for sentiment analysis of short texts. In: COLING. (2014) 69-78</a:t>
            </a:r>
          </a:p>
          <a:p>
            <a:pPr marL="342900" indent="-342900">
              <a:buAutoNum type="arabicPeriod" startAt="11"/>
            </a:pPr>
            <a:r>
              <a:rPr lang="en-IN" sz="1800" dirty="0" err="1"/>
              <a:t>Zubiaga</a:t>
            </a:r>
            <a:r>
              <a:rPr lang="en-IN" sz="1800" dirty="0"/>
              <a:t>, A.: Enhancing navigation on </a:t>
            </a:r>
            <a:r>
              <a:rPr lang="en-IN" sz="1800" dirty="0" err="1"/>
              <a:t>wikipedia</a:t>
            </a:r>
            <a:r>
              <a:rPr lang="en-IN" sz="1800" dirty="0"/>
              <a:t> with </a:t>
            </a:r>
            <a:r>
              <a:rPr lang="sv-SE" sz="1800" dirty="0"/>
              <a:t>social tags. In: arxiv. (2012) vol. abs/1202.5469</a:t>
            </a:r>
            <a:endParaRPr lang="en-IN" sz="1800" dirty="0"/>
          </a:p>
        </p:txBody>
      </p:sp>
    </p:spTree>
    <p:extLst>
      <p:ext uri="{BB962C8B-B14F-4D97-AF65-F5344CB8AC3E}">
        <p14:creationId xmlns:p14="http://schemas.microsoft.com/office/powerpoint/2010/main" val="26166425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>
                <a:solidFill>
                  <a:srgbClr val="7030A0"/>
                </a:solidFill>
              </a:rPr>
              <a:t>Problem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Learn </a:t>
            </a:r>
            <a:r>
              <a:rPr lang="en-IN" dirty="0">
                <a:solidFill>
                  <a:srgbClr val="00B050"/>
                </a:solidFill>
              </a:rPr>
              <a:t>low-dimensional</a:t>
            </a:r>
            <a:r>
              <a:rPr lang="en-IN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IN" dirty="0">
                <a:solidFill>
                  <a:srgbClr val="00B050"/>
                </a:solidFill>
              </a:rPr>
              <a:t>dense</a:t>
            </a:r>
            <a:r>
              <a:rPr lang="en-IN" dirty="0">
                <a:solidFill>
                  <a:srgbClr val="00B0F0"/>
                </a:solidFill>
              </a:rPr>
              <a:t> </a:t>
            </a:r>
            <a:r>
              <a:rPr lang="en-IN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representations (or </a:t>
            </a:r>
            <a:r>
              <a:rPr lang="en-IN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embeddings</a:t>
            </a:r>
            <a:r>
              <a:rPr lang="en-IN" dirty="0">
                <a:solidFill>
                  <a:schemeClr val="tx1">
                    <a:lumMod val="75000"/>
                    <a:lumOff val="25000"/>
                  </a:schemeClr>
                </a:solidFill>
              </a:rPr>
              <a:t>) for documents.</a:t>
            </a:r>
          </a:p>
          <a:p>
            <a:r>
              <a:rPr lang="en-IN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Document </a:t>
            </a:r>
            <a:r>
              <a:rPr lang="en-IN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embeddings</a:t>
            </a:r>
            <a:r>
              <a:rPr lang="en-IN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can be used </a:t>
            </a:r>
            <a:r>
              <a:rPr lang="en-IN" dirty="0">
                <a:solidFill>
                  <a:srgbClr val="00B050"/>
                </a:solidFill>
              </a:rPr>
              <a:t>off-the-shelf</a:t>
            </a:r>
            <a:r>
              <a:rPr lang="en-IN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to solve many IR and DM applications such as,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IN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Document </a:t>
            </a:r>
            <a:r>
              <a:rPr lang="en-IN" dirty="0">
                <a:solidFill>
                  <a:srgbClr val="00B050"/>
                </a:solidFill>
              </a:rPr>
              <a:t>Classification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IN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Document </a:t>
            </a:r>
            <a:r>
              <a:rPr lang="en-IN" dirty="0">
                <a:solidFill>
                  <a:srgbClr val="00B050"/>
                </a:solidFill>
              </a:rPr>
              <a:t>Retrieval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IN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Document </a:t>
            </a:r>
            <a:r>
              <a:rPr lang="en-IN" dirty="0">
                <a:solidFill>
                  <a:srgbClr val="00B050"/>
                </a:solidFill>
              </a:rPr>
              <a:t>Ranking</a:t>
            </a:r>
            <a:endParaRPr lang="en-IN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00722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>
                <a:solidFill>
                  <a:srgbClr val="7030A0"/>
                </a:solidFill>
              </a:rPr>
              <a:t>Power of Neural Networks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IN" dirty="0">
                <a:solidFill>
                  <a:schemeClr val="tx1">
                    <a:lumMod val="75000"/>
                    <a:lumOff val="25000"/>
                  </a:schemeClr>
                </a:solidFill>
              </a:rPr>
              <a:t>Bag-of-words (BOW) or Bag-of-n-grams [Harris et al.]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IN" dirty="0">
                <a:solidFill>
                  <a:srgbClr val="FF0000"/>
                </a:solidFill>
              </a:rPr>
              <a:t>Data sparsity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IN" dirty="0">
                <a:solidFill>
                  <a:srgbClr val="FF0000"/>
                </a:solidFill>
              </a:rPr>
              <a:t>High dimensionality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IN" dirty="0">
                <a:solidFill>
                  <a:srgbClr val="FF0000"/>
                </a:solidFill>
              </a:rPr>
              <a:t>Not capturing word order</a:t>
            </a:r>
          </a:p>
          <a:p>
            <a:r>
              <a:rPr lang="en-IN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Latent </a:t>
            </a:r>
            <a:r>
              <a:rPr lang="en-IN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Dirichlet</a:t>
            </a:r>
            <a:r>
              <a:rPr lang="en-IN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Allocation (LDA) [</a:t>
            </a:r>
            <a:r>
              <a:rPr lang="en-IN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Blei</a:t>
            </a:r>
            <a:r>
              <a:rPr lang="en-IN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et al.]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IN" dirty="0">
                <a:solidFill>
                  <a:srgbClr val="FF0000"/>
                </a:solidFill>
              </a:rPr>
              <a:t>Computationally inefficient for larger dataset.</a:t>
            </a:r>
          </a:p>
          <a:p>
            <a:r>
              <a:rPr lang="en-IN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Paragraph2Vec [Le et al.]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IN" dirty="0">
                <a:solidFill>
                  <a:srgbClr val="00B050"/>
                </a:solidFill>
              </a:rPr>
              <a:t>Dense representation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IN" dirty="0">
                <a:solidFill>
                  <a:srgbClr val="00B050"/>
                </a:solidFill>
              </a:rPr>
              <a:t>Compact representation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IN" dirty="0">
                <a:solidFill>
                  <a:srgbClr val="00B050"/>
                </a:solidFill>
              </a:rPr>
              <a:t>Captures word order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IN" dirty="0">
                <a:solidFill>
                  <a:srgbClr val="00B050"/>
                </a:solidFill>
              </a:rPr>
              <a:t>Efficient to estimate</a:t>
            </a:r>
          </a:p>
          <a:p>
            <a:pPr lvl="1"/>
            <a:endParaRPr lang="en-IN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1"/>
            <a:endParaRPr lang="en-IN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1"/>
            <a:endParaRPr lang="en-IN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02860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>
                <a:solidFill>
                  <a:srgbClr val="7030A0"/>
                </a:solidFill>
              </a:rPr>
              <a:t>Paragraph2Vec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Learn document embedding by predicting the next word in the document using the </a:t>
            </a:r>
            <a:r>
              <a:rPr lang="en-IN" dirty="0">
                <a:solidFill>
                  <a:srgbClr val="00B050"/>
                </a:solidFill>
              </a:rPr>
              <a:t>context of the word</a:t>
            </a:r>
            <a:r>
              <a:rPr lang="en-IN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and the (‘unknown’) </a:t>
            </a:r>
            <a:r>
              <a:rPr lang="en-IN" dirty="0">
                <a:solidFill>
                  <a:srgbClr val="00B050"/>
                </a:solidFill>
              </a:rPr>
              <a:t>document vector </a:t>
            </a:r>
            <a:r>
              <a:rPr lang="en-IN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as features.</a:t>
            </a:r>
          </a:p>
          <a:p>
            <a:r>
              <a:rPr lang="en-IN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Resulting vector captures the </a:t>
            </a:r>
            <a:r>
              <a:rPr lang="en-IN" dirty="0">
                <a:solidFill>
                  <a:srgbClr val="00B050"/>
                </a:solidFill>
              </a:rPr>
              <a:t>topic</a:t>
            </a:r>
            <a:r>
              <a:rPr lang="en-IN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of the document.</a:t>
            </a:r>
          </a:p>
          <a:p>
            <a:r>
              <a:rPr lang="en-IN" dirty="0">
                <a:solidFill>
                  <a:schemeClr val="tx1">
                    <a:lumMod val="75000"/>
                    <a:lumOff val="25000"/>
                  </a:schemeClr>
                </a:solidFill>
              </a:rPr>
              <a:t>Update the document vectors, but not the word vectors [Le et al.]</a:t>
            </a:r>
          </a:p>
          <a:p>
            <a:r>
              <a:rPr lang="en-IN" dirty="0">
                <a:solidFill>
                  <a:schemeClr val="tx1">
                    <a:lumMod val="75000"/>
                    <a:lumOff val="25000"/>
                  </a:schemeClr>
                </a:solidFill>
              </a:rPr>
              <a:t>Update the document vectors, along with the word vectors [Dai et al.]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IN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Improvement in the accuracy for document similarity tasks.</a:t>
            </a:r>
          </a:p>
          <a:p>
            <a:endParaRPr lang="en-IN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8538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>
                <a:solidFill>
                  <a:srgbClr val="7030A0"/>
                </a:solidFill>
              </a:rPr>
              <a:t>Doc2Sent2Vec Idea - Being granular helps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Should we learn the document embedding from the word context directly?</a:t>
            </a:r>
          </a:p>
          <a:p>
            <a:r>
              <a:rPr lang="en-IN" dirty="0">
                <a:solidFill>
                  <a:srgbClr val="00B050"/>
                </a:solidFill>
              </a:rPr>
              <a:t>Can we learn the document embedding from the sentence context?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IN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Explicitly exploit the </a:t>
            </a:r>
            <a:r>
              <a:rPr lang="en-IN" dirty="0">
                <a:solidFill>
                  <a:srgbClr val="00B050"/>
                </a:solidFill>
              </a:rPr>
              <a:t>sentence-level</a:t>
            </a:r>
            <a:r>
              <a:rPr lang="en-IN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and</a:t>
            </a:r>
            <a:r>
              <a:rPr lang="en-IN" dirty="0">
                <a:solidFill>
                  <a:srgbClr val="00B050"/>
                </a:solidFill>
              </a:rPr>
              <a:t> word-level </a:t>
            </a:r>
            <a:r>
              <a:rPr lang="en-IN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coherence to learn document and sentence embedding respectively.</a:t>
            </a:r>
          </a:p>
          <a:p>
            <a:endParaRPr lang="en-IN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7200" lvl="1" indent="0">
              <a:buNone/>
            </a:pPr>
            <a:endParaRPr lang="en-IN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1"/>
            <a:endParaRPr lang="en-IN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1"/>
            <a:endParaRPr lang="en-IN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en-IN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8310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>
                <a:solidFill>
                  <a:srgbClr val="7030A0"/>
                </a:solidFill>
              </a:rPr>
              <a:t>Notations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8048" y="1690688"/>
            <a:ext cx="10515600" cy="4351338"/>
          </a:xfrm>
        </p:spPr>
        <p:txBody>
          <a:bodyPr/>
          <a:lstStyle/>
          <a:p>
            <a:r>
              <a:rPr lang="en-IN" dirty="0">
                <a:solidFill>
                  <a:srgbClr val="00B050"/>
                </a:solidFill>
              </a:rPr>
              <a:t>Document Set</a:t>
            </a:r>
            <a:r>
              <a:rPr lang="en-IN" dirty="0">
                <a:solidFill>
                  <a:schemeClr val="tx1">
                    <a:lumMod val="75000"/>
                    <a:lumOff val="25000"/>
                  </a:schemeClr>
                </a:solidFill>
              </a:rPr>
              <a:t>: D = {d</a:t>
            </a:r>
            <a:r>
              <a:rPr lang="en-IN" baseline="-25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1</a:t>
            </a:r>
            <a:r>
              <a:rPr lang="en-IN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d</a:t>
            </a:r>
            <a:r>
              <a:rPr lang="en-IN" baseline="-25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2</a:t>
            </a:r>
            <a:r>
              <a:rPr lang="en-IN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…, </a:t>
            </a:r>
            <a:r>
              <a:rPr lang="en-IN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d</a:t>
            </a:r>
            <a:r>
              <a:rPr lang="en-IN" baseline="-25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M</a:t>
            </a:r>
            <a:r>
              <a:rPr lang="en-IN" dirty="0">
                <a:solidFill>
                  <a:schemeClr val="tx1">
                    <a:lumMod val="75000"/>
                    <a:lumOff val="25000"/>
                  </a:schemeClr>
                </a:solidFill>
              </a:rPr>
              <a:t>}; ‘M’ documents;</a:t>
            </a:r>
          </a:p>
          <a:p>
            <a:r>
              <a:rPr lang="en-IN" dirty="0">
                <a:solidFill>
                  <a:srgbClr val="00B050"/>
                </a:solidFill>
              </a:rPr>
              <a:t>Document</a:t>
            </a:r>
            <a:r>
              <a:rPr lang="en-IN" dirty="0">
                <a:solidFill>
                  <a:schemeClr val="tx1">
                    <a:lumMod val="75000"/>
                    <a:lumOff val="25000"/>
                  </a:schemeClr>
                </a:solidFill>
              </a:rPr>
              <a:t>: </a:t>
            </a:r>
            <a:r>
              <a:rPr lang="en-IN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d</a:t>
            </a:r>
            <a:r>
              <a:rPr lang="en-IN" baseline="-25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m</a:t>
            </a:r>
            <a:r>
              <a:rPr lang="en-IN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= {s(m,1), s(m,2), …, s(</a:t>
            </a:r>
            <a:r>
              <a:rPr lang="en-IN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m,T</a:t>
            </a:r>
            <a:r>
              <a:rPr lang="en-IN" baseline="-25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m</a:t>
            </a:r>
            <a:r>
              <a:rPr lang="en-IN" dirty="0">
                <a:solidFill>
                  <a:schemeClr val="tx1">
                    <a:lumMod val="75000"/>
                    <a:lumOff val="25000"/>
                  </a:schemeClr>
                </a:solidFill>
              </a:rPr>
              <a:t>)}; ‘T</a:t>
            </a:r>
            <a:r>
              <a:rPr lang="en-IN" baseline="-25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</a:t>
            </a:r>
            <a:r>
              <a:rPr lang="en-IN" dirty="0">
                <a:solidFill>
                  <a:schemeClr val="tx1">
                    <a:lumMod val="75000"/>
                    <a:lumOff val="25000"/>
                  </a:schemeClr>
                </a:solidFill>
              </a:rPr>
              <a:t>’ sentences;</a:t>
            </a:r>
          </a:p>
          <a:p>
            <a:r>
              <a:rPr lang="en-IN" dirty="0">
                <a:solidFill>
                  <a:srgbClr val="00B050"/>
                </a:solidFill>
              </a:rPr>
              <a:t>Sentence</a:t>
            </a:r>
            <a:r>
              <a:rPr lang="en-IN" dirty="0">
                <a:solidFill>
                  <a:schemeClr val="tx1">
                    <a:lumMod val="75000"/>
                    <a:lumOff val="25000"/>
                  </a:schemeClr>
                </a:solidFill>
              </a:rPr>
              <a:t>: s(</a:t>
            </a:r>
            <a:r>
              <a:rPr lang="en-IN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m,n</a:t>
            </a:r>
            <a:r>
              <a:rPr lang="en-IN" dirty="0">
                <a:solidFill>
                  <a:schemeClr val="tx1">
                    <a:lumMod val="75000"/>
                    <a:lumOff val="25000"/>
                  </a:schemeClr>
                </a:solidFill>
              </a:rPr>
              <a:t>) = {w(n,1), w(n,2), …, w(</a:t>
            </a:r>
            <a:r>
              <a:rPr lang="en-IN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n,T</a:t>
            </a:r>
            <a:r>
              <a:rPr lang="en-IN" baseline="-25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</a:t>
            </a:r>
            <a:r>
              <a:rPr lang="en-IN" dirty="0">
                <a:solidFill>
                  <a:schemeClr val="tx1">
                    <a:lumMod val="75000"/>
                    <a:lumOff val="25000"/>
                  </a:schemeClr>
                </a:solidFill>
              </a:rPr>
              <a:t>)}; ‘</a:t>
            </a:r>
            <a:r>
              <a:rPr lang="en-IN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T</a:t>
            </a:r>
            <a:r>
              <a:rPr lang="en-IN" baseline="-25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</a:t>
            </a:r>
            <a:r>
              <a:rPr lang="en-IN" dirty="0">
                <a:solidFill>
                  <a:schemeClr val="tx1">
                    <a:lumMod val="75000"/>
                    <a:lumOff val="25000"/>
                  </a:schemeClr>
                </a:solidFill>
              </a:rPr>
              <a:t>’ words;</a:t>
            </a:r>
          </a:p>
          <a:p>
            <a:r>
              <a:rPr lang="en-IN" dirty="0">
                <a:solidFill>
                  <a:srgbClr val="00B050"/>
                </a:solidFill>
              </a:rPr>
              <a:t>Word</a:t>
            </a:r>
            <a:r>
              <a:rPr lang="en-IN" dirty="0">
                <a:solidFill>
                  <a:schemeClr val="tx1">
                    <a:lumMod val="75000"/>
                    <a:lumOff val="25000"/>
                  </a:schemeClr>
                </a:solidFill>
              </a:rPr>
              <a:t>: w(</a:t>
            </a:r>
            <a:r>
              <a:rPr lang="en-IN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n,t</a:t>
            </a:r>
            <a:r>
              <a:rPr lang="en-IN" dirty="0">
                <a:solidFill>
                  <a:schemeClr val="tx1">
                    <a:lumMod val="75000"/>
                    <a:lumOff val="25000"/>
                  </a:schemeClr>
                </a:solidFill>
              </a:rPr>
              <a:t>);</a:t>
            </a:r>
          </a:p>
          <a:p>
            <a:pPr marL="0" indent="0">
              <a:buNone/>
            </a:pPr>
            <a:endParaRPr lang="en-IN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buNone/>
            </a:pPr>
            <a:r>
              <a:rPr lang="en-IN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Doc2Sent2Vec’s goal is to learn low-dimensional representations of </a:t>
            </a:r>
            <a:r>
              <a:rPr lang="en-IN" i="1" dirty="0">
                <a:solidFill>
                  <a:srgbClr val="00B050"/>
                </a:solidFill>
              </a:rPr>
              <a:t>words</a:t>
            </a:r>
            <a:r>
              <a:rPr lang="en-IN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IN" i="1" dirty="0">
                <a:solidFill>
                  <a:srgbClr val="00B050"/>
                </a:solidFill>
              </a:rPr>
              <a:t>sentences</a:t>
            </a:r>
            <a:r>
              <a:rPr lang="en-IN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and </a:t>
            </a:r>
            <a:r>
              <a:rPr lang="en-IN" i="1" dirty="0">
                <a:solidFill>
                  <a:srgbClr val="00B050"/>
                </a:solidFill>
              </a:rPr>
              <a:t>documents</a:t>
            </a:r>
            <a:r>
              <a:rPr lang="en-IN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as a continuous feature vector of dimensionality </a:t>
            </a:r>
            <a:r>
              <a:rPr lang="en-IN" i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D</a:t>
            </a:r>
            <a:r>
              <a:rPr lang="en-IN" i="1" baseline="-25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w</a:t>
            </a:r>
            <a:r>
              <a:rPr lang="en-IN" i="1" baseline="-25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IN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D</a:t>
            </a:r>
            <a:r>
              <a:rPr lang="en-IN" i="1" baseline="-25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 </a:t>
            </a:r>
            <a:r>
              <a:rPr lang="en-IN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and </a:t>
            </a:r>
            <a:r>
              <a:rPr lang="en-IN" i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D</a:t>
            </a:r>
            <a:r>
              <a:rPr lang="en-IN" i="1" baseline="-25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d</a:t>
            </a:r>
            <a:r>
              <a:rPr lang="en-IN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respectively. </a:t>
            </a:r>
          </a:p>
        </p:txBody>
      </p:sp>
    </p:spTree>
    <p:extLst>
      <p:ext uri="{BB962C8B-B14F-4D97-AF65-F5344CB8AC3E}">
        <p14:creationId xmlns:p14="http://schemas.microsoft.com/office/powerpoint/2010/main" val="38572777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>
                <a:solidFill>
                  <a:srgbClr val="7030A0"/>
                </a:solidFill>
              </a:rPr>
              <a:t>Architecture Diagram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1316" y="1825625"/>
            <a:ext cx="9820275" cy="4086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67059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>
                <a:solidFill>
                  <a:srgbClr val="7030A0"/>
                </a:solidFill>
              </a:rPr>
              <a:t>Phase 1: Learn Sentence Embedding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IN" b="1" u="sng" dirty="0">
                <a:solidFill>
                  <a:srgbClr val="00B0F0"/>
                </a:solidFill>
              </a:rPr>
              <a:t>Idea:</a:t>
            </a:r>
            <a:r>
              <a:rPr lang="en-IN" b="1" dirty="0">
                <a:solidFill>
                  <a:srgbClr val="00B0F0"/>
                </a:solidFill>
              </a:rPr>
              <a:t> </a:t>
            </a:r>
            <a:r>
              <a:rPr lang="en-IN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Learn sentence representation from the word sequence within the sentence.</a:t>
            </a:r>
          </a:p>
          <a:p>
            <a:pPr marL="0" indent="0">
              <a:buNone/>
            </a:pPr>
            <a:r>
              <a:rPr lang="en-IN" b="1" u="sng" dirty="0">
                <a:solidFill>
                  <a:srgbClr val="00B0F0"/>
                </a:solidFill>
              </a:rPr>
              <a:t>Input Features: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IN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Context words for target word w(</a:t>
            </a:r>
            <a:r>
              <a:rPr lang="en-IN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n,t</a:t>
            </a:r>
            <a:r>
              <a:rPr lang="en-IN" dirty="0">
                <a:solidFill>
                  <a:schemeClr val="tx1">
                    <a:lumMod val="75000"/>
                    <a:lumOff val="25000"/>
                  </a:schemeClr>
                </a:solidFill>
              </a:rPr>
              <a:t>): </a:t>
            </a:r>
            <a:r>
              <a:rPr lang="en-IN" dirty="0">
                <a:solidFill>
                  <a:srgbClr val="00B050"/>
                </a:solidFill>
              </a:rPr>
              <a:t>w(</a:t>
            </a:r>
            <a:r>
              <a:rPr lang="en-IN" dirty="0" err="1">
                <a:solidFill>
                  <a:srgbClr val="00B050"/>
                </a:solidFill>
              </a:rPr>
              <a:t>n,t-c</a:t>
            </a:r>
            <a:r>
              <a:rPr lang="en-IN" baseline="-25000" dirty="0" err="1">
                <a:solidFill>
                  <a:srgbClr val="00B050"/>
                </a:solidFill>
              </a:rPr>
              <a:t>w</a:t>
            </a:r>
            <a:r>
              <a:rPr lang="en-IN" dirty="0">
                <a:solidFill>
                  <a:srgbClr val="00B050"/>
                </a:solidFill>
              </a:rPr>
              <a:t>), …, w(n,t-1), w(n,t+1), …, w(</a:t>
            </a:r>
            <a:r>
              <a:rPr lang="en-IN" dirty="0" err="1">
                <a:solidFill>
                  <a:srgbClr val="00B050"/>
                </a:solidFill>
              </a:rPr>
              <a:t>n,t+c</a:t>
            </a:r>
            <a:r>
              <a:rPr lang="en-IN" baseline="-25000" dirty="0" err="1">
                <a:solidFill>
                  <a:srgbClr val="00B050"/>
                </a:solidFill>
              </a:rPr>
              <a:t>w</a:t>
            </a:r>
            <a:r>
              <a:rPr lang="en-IN" dirty="0">
                <a:solidFill>
                  <a:srgbClr val="00B050"/>
                </a:solidFill>
              </a:rPr>
              <a:t>)</a:t>
            </a:r>
            <a:r>
              <a:rPr lang="en-IN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(where ‘</a:t>
            </a:r>
            <a:r>
              <a:rPr lang="en-IN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</a:t>
            </a:r>
            <a:r>
              <a:rPr lang="en-IN" baseline="-25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w</a:t>
            </a:r>
            <a:r>
              <a:rPr lang="en-IN" dirty="0">
                <a:solidFill>
                  <a:schemeClr val="tx1">
                    <a:lumMod val="75000"/>
                    <a:lumOff val="25000"/>
                  </a:schemeClr>
                </a:solidFill>
              </a:rPr>
              <a:t>’ is the word context size)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IN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Target Sentence: </a:t>
            </a:r>
            <a:r>
              <a:rPr lang="en-IN" dirty="0">
                <a:solidFill>
                  <a:srgbClr val="00B050"/>
                </a:solidFill>
              </a:rPr>
              <a:t>s(</a:t>
            </a:r>
            <a:r>
              <a:rPr lang="en-IN" dirty="0" err="1">
                <a:solidFill>
                  <a:srgbClr val="00B050"/>
                </a:solidFill>
              </a:rPr>
              <a:t>m,n</a:t>
            </a:r>
            <a:r>
              <a:rPr lang="en-IN" dirty="0">
                <a:solidFill>
                  <a:srgbClr val="00B050"/>
                </a:solidFill>
              </a:rPr>
              <a:t>)</a:t>
            </a:r>
            <a:r>
              <a:rPr lang="en-IN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(where ‘m’ is the document id)</a:t>
            </a:r>
          </a:p>
          <a:p>
            <a:pPr marL="0" indent="0">
              <a:buNone/>
            </a:pPr>
            <a:r>
              <a:rPr lang="en-IN" b="1" u="sng" dirty="0">
                <a:solidFill>
                  <a:srgbClr val="00B0F0"/>
                </a:solidFill>
              </a:rPr>
              <a:t>Output:</a:t>
            </a:r>
            <a:r>
              <a:rPr lang="en-IN" dirty="0">
                <a:solidFill>
                  <a:srgbClr val="00B0F0"/>
                </a:solidFill>
              </a:rPr>
              <a:t> </a:t>
            </a:r>
            <a:r>
              <a:rPr lang="en-IN" dirty="0">
                <a:solidFill>
                  <a:srgbClr val="00B050"/>
                </a:solidFill>
              </a:rPr>
              <a:t>w(</a:t>
            </a:r>
            <a:r>
              <a:rPr lang="en-IN" dirty="0" err="1">
                <a:solidFill>
                  <a:srgbClr val="00B050"/>
                </a:solidFill>
              </a:rPr>
              <a:t>n,t</a:t>
            </a:r>
            <a:r>
              <a:rPr lang="en-IN" dirty="0">
                <a:solidFill>
                  <a:srgbClr val="00B050"/>
                </a:solidFill>
              </a:rPr>
              <a:t>)</a:t>
            </a:r>
          </a:p>
          <a:p>
            <a:pPr marL="0" indent="0">
              <a:buNone/>
            </a:pPr>
            <a:r>
              <a:rPr lang="en-IN" b="1" u="sng" dirty="0">
                <a:solidFill>
                  <a:srgbClr val="00B0F0"/>
                </a:solidFill>
              </a:rPr>
              <a:t>Task:</a:t>
            </a:r>
            <a:r>
              <a:rPr lang="en-IN" b="1" dirty="0">
                <a:solidFill>
                  <a:srgbClr val="00B0F0"/>
                </a:solidFill>
              </a:rPr>
              <a:t> </a:t>
            </a:r>
            <a:r>
              <a:rPr lang="en-IN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Predict the target word using the </a:t>
            </a:r>
            <a:r>
              <a:rPr lang="en-IN" b="1" dirty="0">
                <a:solidFill>
                  <a:srgbClr val="00B050"/>
                </a:solidFill>
              </a:rPr>
              <a:t>concatenation</a:t>
            </a:r>
            <a:r>
              <a:rPr lang="en-IN" dirty="0">
                <a:solidFill>
                  <a:srgbClr val="00B050"/>
                </a:solidFill>
              </a:rPr>
              <a:t> </a:t>
            </a:r>
            <a:r>
              <a:rPr lang="en-IN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of word vectors of context words along with the sentence vector as features.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IN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Maximize the word likelihood: </a:t>
            </a:r>
          </a:p>
          <a:p>
            <a:pPr marL="457200" lvl="1" indent="0">
              <a:buNone/>
            </a:pPr>
            <a:r>
              <a:rPr lang="en-IN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       </a:t>
            </a:r>
            <a:r>
              <a:rPr lang="en-IN" dirty="0" err="1">
                <a:solidFill>
                  <a:srgbClr val="00B050"/>
                </a:solidFill>
              </a:rPr>
              <a:t>L</a:t>
            </a:r>
            <a:r>
              <a:rPr lang="en-IN" baseline="-25000" dirty="0" err="1">
                <a:solidFill>
                  <a:srgbClr val="00B050"/>
                </a:solidFill>
              </a:rPr>
              <a:t>word</a:t>
            </a:r>
            <a:r>
              <a:rPr lang="en-IN" baseline="-25000" dirty="0">
                <a:solidFill>
                  <a:srgbClr val="00B050"/>
                </a:solidFill>
              </a:rPr>
              <a:t> </a:t>
            </a:r>
            <a:r>
              <a:rPr lang="en-IN" dirty="0">
                <a:solidFill>
                  <a:srgbClr val="00B050"/>
                </a:solidFill>
              </a:rPr>
              <a:t>= P(w(</a:t>
            </a:r>
            <a:r>
              <a:rPr lang="en-IN" dirty="0" err="1">
                <a:solidFill>
                  <a:srgbClr val="00B050"/>
                </a:solidFill>
              </a:rPr>
              <a:t>n,t</a:t>
            </a:r>
            <a:r>
              <a:rPr lang="en-IN" dirty="0">
                <a:solidFill>
                  <a:srgbClr val="00B050"/>
                </a:solidFill>
              </a:rPr>
              <a:t>)| w(</a:t>
            </a:r>
            <a:r>
              <a:rPr lang="en-IN" dirty="0" err="1">
                <a:solidFill>
                  <a:srgbClr val="00B050"/>
                </a:solidFill>
              </a:rPr>
              <a:t>n,t-c</a:t>
            </a:r>
            <a:r>
              <a:rPr lang="en-IN" baseline="-25000" dirty="0" err="1">
                <a:solidFill>
                  <a:srgbClr val="00B050"/>
                </a:solidFill>
              </a:rPr>
              <a:t>w</a:t>
            </a:r>
            <a:r>
              <a:rPr lang="en-IN" dirty="0">
                <a:solidFill>
                  <a:srgbClr val="00B050"/>
                </a:solidFill>
              </a:rPr>
              <a:t>), …, w(n,t-1), w(n,t+1), …, w(</a:t>
            </a:r>
            <a:r>
              <a:rPr lang="en-IN" dirty="0" err="1">
                <a:solidFill>
                  <a:srgbClr val="00B050"/>
                </a:solidFill>
              </a:rPr>
              <a:t>n,t+c</a:t>
            </a:r>
            <a:r>
              <a:rPr lang="en-IN" baseline="-25000" dirty="0" err="1">
                <a:solidFill>
                  <a:srgbClr val="00B050"/>
                </a:solidFill>
              </a:rPr>
              <a:t>w</a:t>
            </a:r>
            <a:r>
              <a:rPr lang="en-IN" dirty="0">
                <a:solidFill>
                  <a:srgbClr val="00B050"/>
                </a:solidFill>
              </a:rPr>
              <a:t>), s(</a:t>
            </a:r>
            <a:r>
              <a:rPr lang="en-IN" dirty="0" err="1">
                <a:solidFill>
                  <a:srgbClr val="00B050"/>
                </a:solidFill>
              </a:rPr>
              <a:t>m,n</a:t>
            </a:r>
            <a:r>
              <a:rPr lang="en-IN" dirty="0">
                <a:solidFill>
                  <a:srgbClr val="00B050"/>
                </a:solidFill>
              </a:rPr>
              <a:t>))</a:t>
            </a:r>
            <a:r>
              <a:rPr lang="en-IN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</a:p>
          <a:p>
            <a:pPr lvl="1"/>
            <a:endParaRPr lang="en-IN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1"/>
            <a:endParaRPr lang="en-IN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39878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>
                <a:solidFill>
                  <a:srgbClr val="7030A0"/>
                </a:solidFill>
              </a:rPr>
              <a:t>Phase 2: Learn Document Embedding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76028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IN" b="1" u="sng" dirty="0">
                <a:solidFill>
                  <a:srgbClr val="00B0F0"/>
                </a:solidFill>
              </a:rPr>
              <a:t>Idea:</a:t>
            </a:r>
            <a:r>
              <a:rPr lang="en-IN" b="1" i="1" dirty="0">
                <a:solidFill>
                  <a:srgbClr val="00B0F0"/>
                </a:solidFill>
              </a:rPr>
              <a:t> </a:t>
            </a:r>
            <a:r>
              <a:rPr lang="en-IN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Learn document representation from the sentence sequence within the document.</a:t>
            </a:r>
          </a:p>
          <a:p>
            <a:pPr marL="0" indent="0">
              <a:buNone/>
            </a:pPr>
            <a:r>
              <a:rPr lang="en-IN" b="1" u="sng" dirty="0">
                <a:solidFill>
                  <a:srgbClr val="00B0F0"/>
                </a:solidFill>
              </a:rPr>
              <a:t>Input Features: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IN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Context sentences for target sentence s(</a:t>
            </a:r>
            <a:r>
              <a:rPr lang="en-IN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m,t</a:t>
            </a:r>
            <a:r>
              <a:rPr lang="en-IN" dirty="0">
                <a:solidFill>
                  <a:schemeClr val="tx1">
                    <a:lumMod val="75000"/>
                    <a:lumOff val="25000"/>
                  </a:schemeClr>
                </a:solidFill>
              </a:rPr>
              <a:t>): </a:t>
            </a:r>
            <a:r>
              <a:rPr lang="en-IN" dirty="0">
                <a:solidFill>
                  <a:srgbClr val="00B050"/>
                </a:solidFill>
              </a:rPr>
              <a:t>s(</a:t>
            </a:r>
            <a:r>
              <a:rPr lang="en-IN" dirty="0" err="1">
                <a:solidFill>
                  <a:srgbClr val="00B050"/>
                </a:solidFill>
              </a:rPr>
              <a:t>m,t-c</a:t>
            </a:r>
            <a:r>
              <a:rPr lang="en-IN" baseline="-25000" dirty="0" err="1">
                <a:solidFill>
                  <a:srgbClr val="00B050"/>
                </a:solidFill>
              </a:rPr>
              <a:t>s</a:t>
            </a:r>
            <a:r>
              <a:rPr lang="en-IN" dirty="0">
                <a:solidFill>
                  <a:srgbClr val="00B050"/>
                </a:solidFill>
              </a:rPr>
              <a:t>), …, s(m,t-1), s(m,t+1), …, s(</a:t>
            </a:r>
            <a:r>
              <a:rPr lang="en-IN" dirty="0" err="1">
                <a:solidFill>
                  <a:srgbClr val="00B050"/>
                </a:solidFill>
              </a:rPr>
              <a:t>m,t+c</a:t>
            </a:r>
            <a:r>
              <a:rPr lang="en-IN" baseline="-25000" dirty="0" err="1">
                <a:solidFill>
                  <a:srgbClr val="00B050"/>
                </a:solidFill>
              </a:rPr>
              <a:t>S</a:t>
            </a:r>
            <a:r>
              <a:rPr lang="en-IN" dirty="0">
                <a:solidFill>
                  <a:srgbClr val="00B050"/>
                </a:solidFill>
              </a:rPr>
              <a:t>)</a:t>
            </a:r>
            <a:r>
              <a:rPr lang="en-IN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(where ‘</a:t>
            </a:r>
            <a:r>
              <a:rPr lang="en-IN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</a:t>
            </a:r>
            <a:r>
              <a:rPr lang="en-IN" baseline="-25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</a:t>
            </a:r>
            <a:r>
              <a:rPr lang="en-IN" dirty="0">
                <a:solidFill>
                  <a:schemeClr val="tx1">
                    <a:lumMod val="75000"/>
                    <a:lumOff val="25000"/>
                  </a:schemeClr>
                </a:solidFill>
              </a:rPr>
              <a:t>’ is the sentence context size)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IN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Target Document: </a:t>
            </a:r>
            <a:r>
              <a:rPr lang="en-IN" dirty="0">
                <a:solidFill>
                  <a:srgbClr val="00B050"/>
                </a:solidFill>
              </a:rPr>
              <a:t>d(m)</a:t>
            </a:r>
            <a:endParaRPr lang="en-IN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buNone/>
            </a:pPr>
            <a:r>
              <a:rPr lang="en-IN" b="1" u="sng" dirty="0">
                <a:solidFill>
                  <a:srgbClr val="00B0F0"/>
                </a:solidFill>
              </a:rPr>
              <a:t>Output:</a:t>
            </a:r>
            <a:r>
              <a:rPr lang="en-IN" b="1" dirty="0">
                <a:solidFill>
                  <a:srgbClr val="00B0F0"/>
                </a:solidFill>
              </a:rPr>
              <a:t> </a:t>
            </a:r>
            <a:r>
              <a:rPr lang="en-IN" dirty="0">
                <a:solidFill>
                  <a:srgbClr val="00B050"/>
                </a:solidFill>
              </a:rPr>
              <a:t>s(</a:t>
            </a:r>
            <a:r>
              <a:rPr lang="en-IN" dirty="0" err="1">
                <a:solidFill>
                  <a:srgbClr val="00B050"/>
                </a:solidFill>
              </a:rPr>
              <a:t>m,t</a:t>
            </a:r>
            <a:r>
              <a:rPr lang="en-IN" dirty="0">
                <a:solidFill>
                  <a:srgbClr val="00B050"/>
                </a:solidFill>
              </a:rPr>
              <a:t>)</a:t>
            </a:r>
          </a:p>
          <a:p>
            <a:pPr marL="0" indent="0">
              <a:buNone/>
            </a:pPr>
            <a:r>
              <a:rPr lang="en-IN" b="1" u="sng" dirty="0">
                <a:solidFill>
                  <a:srgbClr val="00B0F0"/>
                </a:solidFill>
              </a:rPr>
              <a:t>Novel Task:</a:t>
            </a:r>
            <a:r>
              <a:rPr lang="en-IN" b="1" dirty="0">
                <a:solidFill>
                  <a:srgbClr val="00B0F0"/>
                </a:solidFill>
              </a:rPr>
              <a:t> </a:t>
            </a:r>
            <a:r>
              <a:rPr lang="en-IN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Predict the target sentence using the </a:t>
            </a:r>
            <a:r>
              <a:rPr lang="en-IN" b="1" dirty="0">
                <a:solidFill>
                  <a:srgbClr val="00B050"/>
                </a:solidFill>
              </a:rPr>
              <a:t>concatenation</a:t>
            </a:r>
            <a:r>
              <a:rPr lang="en-IN" dirty="0">
                <a:solidFill>
                  <a:srgbClr val="00B050"/>
                </a:solidFill>
              </a:rPr>
              <a:t> </a:t>
            </a:r>
            <a:r>
              <a:rPr lang="en-IN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of sentence vectors of context sentences along with the document vector as features.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IN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Maximize the sentence likelihood:</a:t>
            </a:r>
          </a:p>
          <a:p>
            <a:pPr marL="914400" lvl="2" indent="0">
              <a:buNone/>
            </a:pPr>
            <a:r>
              <a:rPr lang="en-IN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IN" sz="2400" dirty="0" err="1">
                <a:solidFill>
                  <a:srgbClr val="00B050"/>
                </a:solidFill>
              </a:rPr>
              <a:t>L</a:t>
            </a:r>
            <a:r>
              <a:rPr lang="en-IN" sz="2400" baseline="-25000" dirty="0" err="1">
                <a:solidFill>
                  <a:srgbClr val="00B050"/>
                </a:solidFill>
              </a:rPr>
              <a:t>sent</a:t>
            </a:r>
            <a:r>
              <a:rPr lang="en-IN" sz="2400" baseline="-25000" dirty="0">
                <a:solidFill>
                  <a:srgbClr val="00B050"/>
                </a:solidFill>
              </a:rPr>
              <a:t> </a:t>
            </a:r>
            <a:r>
              <a:rPr lang="en-IN" sz="2400" dirty="0">
                <a:solidFill>
                  <a:srgbClr val="00B050"/>
                </a:solidFill>
              </a:rPr>
              <a:t>= P(s(</a:t>
            </a:r>
            <a:r>
              <a:rPr lang="en-IN" sz="2400" dirty="0" err="1">
                <a:solidFill>
                  <a:srgbClr val="00B050"/>
                </a:solidFill>
              </a:rPr>
              <a:t>m,t</a:t>
            </a:r>
            <a:r>
              <a:rPr lang="en-IN" sz="2400" dirty="0">
                <a:solidFill>
                  <a:srgbClr val="00B050"/>
                </a:solidFill>
              </a:rPr>
              <a:t>)| s(</a:t>
            </a:r>
            <a:r>
              <a:rPr lang="en-IN" sz="2400" dirty="0" err="1">
                <a:solidFill>
                  <a:srgbClr val="00B050"/>
                </a:solidFill>
              </a:rPr>
              <a:t>m,t-c</a:t>
            </a:r>
            <a:r>
              <a:rPr lang="en-IN" sz="2400" baseline="-25000" dirty="0" err="1">
                <a:solidFill>
                  <a:srgbClr val="00B050"/>
                </a:solidFill>
              </a:rPr>
              <a:t>s</a:t>
            </a:r>
            <a:r>
              <a:rPr lang="en-IN" sz="2400" dirty="0">
                <a:solidFill>
                  <a:srgbClr val="00B050"/>
                </a:solidFill>
              </a:rPr>
              <a:t>), …, s(m,t-1), s(m,t+1), …, s(</a:t>
            </a:r>
            <a:r>
              <a:rPr lang="en-IN" sz="2400" dirty="0" err="1">
                <a:solidFill>
                  <a:srgbClr val="00B050"/>
                </a:solidFill>
              </a:rPr>
              <a:t>m,t+c</a:t>
            </a:r>
            <a:r>
              <a:rPr lang="en-IN" sz="2400" baseline="-25000" dirty="0" err="1">
                <a:solidFill>
                  <a:srgbClr val="00B050"/>
                </a:solidFill>
              </a:rPr>
              <a:t>S</a:t>
            </a:r>
            <a:r>
              <a:rPr lang="en-IN" sz="2400" dirty="0">
                <a:solidFill>
                  <a:srgbClr val="00B050"/>
                </a:solidFill>
              </a:rPr>
              <a:t>), d(m))</a:t>
            </a:r>
            <a:r>
              <a:rPr lang="en-IN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</a:p>
          <a:p>
            <a:pPr lvl="1"/>
            <a:endParaRPr lang="en-IN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1"/>
            <a:endParaRPr lang="en-IN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5475378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445</TotalTime>
  <Words>1278</Words>
  <Application>Microsoft Office PowerPoint</Application>
  <PresentationFormat>Widescreen</PresentationFormat>
  <Paragraphs>137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Calibri</vt:lpstr>
      <vt:lpstr>Calibri Light</vt:lpstr>
      <vt:lpstr>Times New Roman</vt:lpstr>
      <vt:lpstr>Wingdings</vt:lpstr>
      <vt:lpstr>Office Theme</vt:lpstr>
      <vt:lpstr>Doc2Sent2Vec: A Novel Two-Phase Approach for Learning Document Representation</vt:lpstr>
      <vt:lpstr>Problem</vt:lpstr>
      <vt:lpstr>Power of Neural Networks</vt:lpstr>
      <vt:lpstr>Paragraph2Vec</vt:lpstr>
      <vt:lpstr>Doc2Sent2Vec Idea - Being granular helps</vt:lpstr>
      <vt:lpstr>Notations</vt:lpstr>
      <vt:lpstr>Architecture Diagram</vt:lpstr>
      <vt:lpstr>Phase 1: Learn Sentence Embedding</vt:lpstr>
      <vt:lpstr>Phase 2: Learn Document Embedding</vt:lpstr>
      <vt:lpstr>Training</vt:lpstr>
      <vt:lpstr>Evaluation</vt:lpstr>
      <vt:lpstr>Scientific Article Classification</vt:lpstr>
      <vt:lpstr>Wikipedia Page Classification</vt:lpstr>
      <vt:lpstr>Conclusion and Future Works</vt:lpstr>
      <vt:lpstr>References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Ayushi Dalmia</dc:creator>
  <cp:lastModifiedBy>Manish Gupta (BING-IDC)</cp:lastModifiedBy>
  <cp:revision>239</cp:revision>
  <dcterms:created xsi:type="dcterms:W3CDTF">2016-04-29T10:44:11Z</dcterms:created>
  <dcterms:modified xsi:type="dcterms:W3CDTF">2016-05-01T14:03:45Z</dcterms:modified>
</cp:coreProperties>
</file>