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24" r:id="rId2"/>
    <p:sldId id="448" r:id="rId3"/>
    <p:sldId id="426" r:id="rId4"/>
    <p:sldId id="442" r:id="rId5"/>
    <p:sldId id="414" r:id="rId6"/>
    <p:sldId id="443" r:id="rId7"/>
    <p:sldId id="423" r:id="rId8"/>
    <p:sldId id="384" r:id="rId9"/>
    <p:sldId id="428" r:id="rId10"/>
    <p:sldId id="438" r:id="rId11"/>
    <p:sldId id="431" r:id="rId12"/>
    <p:sldId id="432" r:id="rId13"/>
    <p:sldId id="433" r:id="rId14"/>
    <p:sldId id="434" r:id="rId15"/>
    <p:sldId id="435" r:id="rId16"/>
    <p:sldId id="437" r:id="rId17"/>
    <p:sldId id="439" r:id="rId18"/>
    <p:sldId id="445" r:id="rId19"/>
    <p:sldId id="444" r:id="rId20"/>
    <p:sldId id="440" r:id="rId21"/>
    <p:sldId id="447" r:id="rId22"/>
    <p:sldId id="446" r:id="rId23"/>
    <p:sldId id="441"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7"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vi" initials="ov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5" autoAdjust="0"/>
    <p:restoredTop sz="83913" autoAdjust="0"/>
  </p:normalViewPr>
  <p:slideViewPr>
    <p:cSldViewPr>
      <p:cViewPr varScale="1">
        <p:scale>
          <a:sx n="77" d="100"/>
          <a:sy n="77" d="100"/>
        </p:scale>
        <p:origin x="1098" y="90"/>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53" d="100"/>
          <a:sy n="53" d="100"/>
        </p:scale>
        <p:origin x="-2563"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2/13/2015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387350"/>
            <a:ext cx="4654550" cy="2619375"/>
          </a:xfrm>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b="1" baseline="0" dirty="0" smtClean="0"/>
              <a:t>Safe Harbor Front </a:t>
            </a:r>
            <a:r>
              <a:rPr lang="en-US" baseline="0" dirty="0" smtClean="0"/>
              <a:t>slide, one of two Safe Harbor Statement slides included in this template. </a:t>
            </a:r>
          </a:p>
          <a:p>
            <a:endParaRPr lang="en-US" baseline="0" dirty="0" smtClean="0"/>
          </a:p>
          <a:p>
            <a:r>
              <a:rPr lang="en-US" dirty="0" smtClean="0"/>
              <a:t>One of the Safe Harbor slides must be used if your presentation covers material affected by Oracle’s Revenue Recognition Policy </a:t>
            </a:r>
          </a:p>
          <a:p>
            <a:endParaRPr lang="en-US" dirty="0" smtClean="0"/>
          </a:p>
          <a:p>
            <a:r>
              <a:rPr lang="en-US" dirty="0" smtClean="0"/>
              <a:t>To learn more about this policy, e-mail: </a:t>
            </a:r>
            <a:r>
              <a:rPr lang="en-US" dirty="0" smtClean="0">
                <a:hlinkClick r:id="rId3"/>
              </a:rPr>
              <a:t>Revrec-americasiebc_us@oracle.com </a:t>
            </a:r>
            <a:endParaRPr lang="en-US" dirty="0" smtClean="0"/>
          </a:p>
          <a:p>
            <a:endParaRPr lang="en-US" dirty="0" smtClean="0"/>
          </a:p>
          <a:p>
            <a:r>
              <a:rPr lang="en-US" dirty="0" smtClean="0"/>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  </a:t>
            </a:r>
          </a:p>
          <a:p>
            <a:endParaRPr lang="en-US" dirty="0" smtClean="0"/>
          </a:p>
          <a:p>
            <a:r>
              <a:rPr lang="en-US" u="sng" dirty="0" smtClean="0">
                <a:hlinkClick r:id="rId4"/>
              </a:rPr>
              <a:t>http://my.oracle.com/site/fin/gfo/GlobalProcesses/cnt452504.pdf</a:t>
            </a:r>
            <a:endParaRPr lang="en-US" u="sng" dirty="0" smtClean="0"/>
          </a:p>
          <a:p>
            <a:endParaRPr lang="en-US" u="sng" dirty="0" smtClean="0"/>
          </a:p>
          <a:p>
            <a:pPr defTabSz="932871">
              <a:spcBef>
                <a:spcPts val="612"/>
              </a:spcBef>
              <a:defRPr/>
            </a:pPr>
            <a:r>
              <a:rPr lang="en-US" dirty="0" smtClean="0"/>
              <a:t>For all external communications such as press release, roadmaps, PowerPoint presentations, Safe Harbor Statements are required. You can refer to the link mentioned above to find out additional information/disclaimers required depending on your audience.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val="259110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val="89418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3ED938C7-DACC-4C4C-825A-2C1471B06363}" type="slidenum">
              <a:rPr lang="en-US" smtClean="0"/>
              <a:pPr>
                <a:defRPr/>
              </a:pPr>
              <a:t>19</a:t>
            </a:fld>
            <a:endParaRPr lang="en-US" dirty="0" smtClean="0"/>
          </a:p>
        </p:txBody>
      </p:sp>
      <p:sp>
        <p:nvSpPr>
          <p:cNvPr id="108547" name="Rectangle 2"/>
          <p:cNvSpPr>
            <a:spLocks noGrp="1" noRot="1" noChangeAspect="1" noChangeArrowheads="1" noTextEdit="1"/>
          </p:cNvSpPr>
          <p:nvPr>
            <p:ph type="sldImg"/>
          </p:nvPr>
        </p:nvSpPr>
        <p:spPr>
          <a:xfrm>
            <a:off x="382588" y="381000"/>
            <a:ext cx="4572000" cy="2573338"/>
          </a:xfrm>
          <a:ln/>
        </p:spPr>
      </p:sp>
      <p:sp>
        <p:nvSpPr>
          <p:cNvPr id="108548" name="Notes Placeholder 4"/>
          <p:cNvSpPr>
            <a:spLocks noGrp="1"/>
          </p:cNvSpPr>
          <p:nvPr/>
        </p:nvSpPr>
        <p:spPr bwMode="auto">
          <a:xfrm>
            <a:off x="913905" y="4343401"/>
            <a:ext cx="5030194" cy="4114800"/>
          </a:xfrm>
          <a:prstGeom prst="rect">
            <a:avLst/>
          </a:prstGeom>
          <a:noFill/>
          <a:ln w="9525">
            <a:noFill/>
            <a:miter lim="800000"/>
            <a:headEnd/>
            <a:tailEnd/>
          </a:ln>
        </p:spPr>
        <p:txBody>
          <a:bodyPr lIns="94336" tIns="47167" rIns="94336" bIns="47167"/>
          <a:lstStyle/>
          <a:p>
            <a:pPr eaLnBrk="0" hangingPunct="0">
              <a:spcBef>
                <a:spcPct val="30000"/>
              </a:spcBef>
            </a:pPr>
            <a:endParaRPr lang="en-US" sz="1300" dirty="0"/>
          </a:p>
        </p:txBody>
      </p:sp>
      <p:sp>
        <p:nvSpPr>
          <p:cNvPr id="108549" name="Rectangle 3"/>
          <p:cNvSpPr>
            <a:spLocks noGrp="1" noChangeArrowheads="1"/>
          </p:cNvSpPr>
          <p:nvPr>
            <p:ph type="body" idx="3"/>
          </p:nvPr>
        </p:nvSpPr>
        <p:spPr>
          <a:xfrm>
            <a:off x="837870" y="4219264"/>
            <a:ext cx="5027213" cy="4452401"/>
          </a:xfrm>
          <a:noFill/>
          <a:ln/>
        </p:spPr>
        <p:txBody>
          <a:bodyPr/>
          <a:lstStyle/>
          <a:p>
            <a:endParaRPr lang="en-US" b="0" dirty="0" smtClean="0"/>
          </a:p>
        </p:txBody>
      </p:sp>
    </p:spTree>
    <p:extLst>
      <p:ext uri="{BB962C8B-B14F-4D97-AF65-F5344CB8AC3E}">
        <p14:creationId xmlns:p14="http://schemas.microsoft.com/office/powerpoint/2010/main" val="374609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460375" y="720725"/>
            <a:ext cx="6397625" cy="3600450"/>
          </a:xfrm>
          <a:ln/>
        </p:spPr>
      </p:sp>
      <p:sp>
        <p:nvSpPr>
          <p:cNvPr id="120835" name="Rectangle 3"/>
          <p:cNvSpPr>
            <a:spLocks noGrp="1" noChangeArrowheads="1"/>
          </p:cNvSpPr>
          <p:nvPr>
            <p:ph type="body" idx="1"/>
          </p:nvPr>
        </p:nvSpPr>
        <p:spPr/>
        <p:txBody>
          <a:bodyPr/>
          <a:lstStyle/>
          <a:p>
            <a:r>
              <a:rPr lang="en-US" altLang="en-US" b="0" smtClean="0">
                <a:latin typeface="Arial" panose="020B0604020202020204" pitchFamily="34" charset="0"/>
              </a:rPr>
              <a:t>Now lets talk a bit about the value proposition…</a:t>
            </a:r>
          </a:p>
          <a:p>
            <a:r>
              <a:rPr lang="en-US" altLang="en-US" b="0" smtClean="0">
                <a:latin typeface="Arial" panose="020B0604020202020204" pitchFamily="34" charset="0"/>
              </a:rPr>
              <a:t>Starting with what is in it for customers:</a:t>
            </a:r>
          </a:p>
          <a:p>
            <a:r>
              <a:rPr lang="en-US" altLang="en-US" b="0" smtClean="0">
                <a:latin typeface="Arial" panose="020B0604020202020204" pitchFamily="34" charset="0"/>
              </a:rPr>
              <a:t>The are fast:  the scope is largely defined, the configuration has been pre-tested, resulting in a fast ROI</a:t>
            </a:r>
          </a:p>
          <a:p>
            <a:r>
              <a:rPr lang="en-US" altLang="en-US" b="0" smtClean="0">
                <a:latin typeface="Arial" panose="020B0604020202020204" pitchFamily="34" charset="0"/>
              </a:rPr>
              <a:t>The are predictable:  in terms of the cost, scope and risk</a:t>
            </a:r>
          </a:p>
          <a:p>
            <a:r>
              <a:rPr lang="en-US" altLang="en-US" b="0" smtClean="0">
                <a:latin typeface="Arial" panose="020B0604020202020204" pitchFamily="34" charset="0"/>
              </a:rPr>
              <a:t>They are enduring: in that they are built on the same E1 product which is highly flexible, with a low TCO.  </a:t>
            </a:r>
          </a:p>
          <a:p>
            <a:r>
              <a:rPr lang="en-US" altLang="en-US" b="0" smtClean="0">
                <a:latin typeface="Arial" panose="020B0604020202020204" pitchFamily="34" charset="0"/>
              </a:rPr>
              <a:t>Customers get a “Tier 1 ERP application at a lower cost”</a:t>
            </a:r>
          </a:p>
          <a:p>
            <a:endParaRPr lang="en-US" altLang="en-US" b="0" smtClean="0">
              <a:latin typeface="Arial" panose="020B0604020202020204" pitchFamily="34" charset="0"/>
            </a:endParaRPr>
          </a:p>
          <a:p>
            <a:r>
              <a:rPr lang="en-US" altLang="en-US" b="0" smtClean="0">
                <a:latin typeface="Arial" panose="020B0604020202020204" pitchFamily="34" charset="0"/>
              </a:rPr>
              <a:t>Moving on to what is in it for partners:</a:t>
            </a:r>
          </a:p>
          <a:p>
            <a:r>
              <a:rPr lang="en-US" altLang="en-US" b="0" smtClean="0">
                <a:latin typeface="Arial" panose="020B0604020202020204" pitchFamily="34" charset="0"/>
              </a:rPr>
              <a:t>Fast:  lower effort and time for initial implementation with the same / better quality</a:t>
            </a:r>
          </a:p>
          <a:p>
            <a:r>
              <a:rPr lang="en-US" altLang="en-US" b="0" smtClean="0">
                <a:latin typeface="Arial" panose="020B0604020202020204" pitchFamily="34" charset="0"/>
              </a:rPr>
              <a:t>Predictable:  Reduced risk so can move to a fixed bid model (know the scope, and improve margin thru reuse)</a:t>
            </a:r>
          </a:p>
          <a:p>
            <a:r>
              <a:rPr lang="en-US" altLang="en-US" b="0" smtClean="0">
                <a:latin typeface="Arial" panose="020B0604020202020204" pitchFamily="34" charset="0"/>
              </a:rPr>
              <a:t>Enduring:  create a positive relationshiop with the initial on time / budget project at a lower cost.  Quick time to value can result in follow on projects</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95193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4CF94-52F3-48EF-83F3-E92DA0F56E75}" type="slidenum">
              <a:rPr lang="en-US"/>
              <a:pPr/>
              <a:t>22</a:t>
            </a:fld>
            <a:endParaRPr lang="en-US"/>
          </a:p>
        </p:txBody>
      </p:sp>
      <p:sp>
        <p:nvSpPr>
          <p:cNvPr id="61442" name="Rectangle 2"/>
          <p:cNvSpPr>
            <a:spLocks noGrp="1" noRot="1" noChangeAspect="1" noChangeArrowheads="1" noTextEdit="1"/>
          </p:cNvSpPr>
          <p:nvPr>
            <p:ph type="sldImg"/>
          </p:nvPr>
        </p:nvSpPr>
        <p:spPr>
          <a:xfrm>
            <a:off x="931863" y="685800"/>
            <a:ext cx="5040312" cy="2836863"/>
          </a:xfrm>
          <a:ln/>
        </p:spPr>
      </p:sp>
      <p:sp>
        <p:nvSpPr>
          <p:cNvPr id="61443" name="Rectangle 3"/>
          <p:cNvSpPr>
            <a:spLocks noGrp="1" noChangeArrowheads="1"/>
          </p:cNvSpPr>
          <p:nvPr>
            <p:ph type="body" idx="1"/>
          </p:nvPr>
        </p:nvSpPr>
        <p:spPr>
          <a:xfrm>
            <a:off x="299145" y="3672417"/>
            <a:ext cx="6259711" cy="4946953"/>
          </a:xfrm>
        </p:spPr>
        <p:txBody>
          <a:bodyPr/>
          <a:lstStyle/>
          <a:p>
            <a:r>
              <a:rPr lang="en-US"/>
              <a:t>Build a Business Accelerator</a:t>
            </a:r>
          </a:p>
          <a:p>
            <a:r>
              <a:rPr lang="en-US"/>
              <a:t>Start with:</a:t>
            </a:r>
          </a:p>
          <a:p>
            <a:pPr lvl="1"/>
            <a:r>
              <a:rPr lang="en-US"/>
              <a:t>Oracle-provided BA</a:t>
            </a:r>
          </a:p>
          <a:p>
            <a:pPr lvl="1"/>
            <a:r>
              <a:rPr lang="en-US"/>
              <a:t>Customer instance</a:t>
            </a:r>
          </a:p>
          <a:p>
            <a:pPr lvl="1"/>
            <a:r>
              <a:rPr lang="en-US"/>
              <a:t>Lab instance</a:t>
            </a:r>
          </a:p>
          <a:p>
            <a:pPr lvl="1"/>
            <a:r>
              <a:rPr lang="en-US"/>
              <a:t>Blank (if you’re crazy)</a:t>
            </a:r>
          </a:p>
          <a:p>
            <a:r>
              <a:rPr lang="en-US"/>
              <a:t>Use the complementary assets</a:t>
            </a:r>
          </a:p>
          <a:p>
            <a:pPr lvl="1"/>
            <a:r>
              <a:rPr lang="en-US"/>
              <a:t>End User doc, process models, etc</a:t>
            </a:r>
          </a:p>
          <a:p>
            <a:endParaRPr lang="en-US"/>
          </a:p>
        </p:txBody>
      </p:sp>
    </p:spTree>
    <p:extLst>
      <p:ext uri="{BB962C8B-B14F-4D97-AF65-F5344CB8AC3E}">
        <p14:creationId xmlns:p14="http://schemas.microsoft.com/office/powerpoint/2010/main" val="417405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This slide can also be used as a </a:t>
            </a:r>
            <a:r>
              <a:rPr lang="en-US" b="1" dirty="0" smtClean="0"/>
              <a:t>Q and A slide</a:t>
            </a:r>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val="191157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val="375886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Change logo to add E1 and World OVI</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val="313712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2588" y="381000"/>
            <a:ext cx="4572000" cy="2573338"/>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an example of one of the new sell sheets we created in the last few</a:t>
            </a:r>
            <a:r>
              <a:rPr lang="en-US" baseline="0" dirty="0" smtClean="0"/>
              <a:t> months.</a:t>
            </a:r>
          </a:p>
          <a:p>
            <a:pPr>
              <a:spcBef>
                <a:spcPct val="0"/>
              </a:spcBef>
            </a:pPr>
            <a:r>
              <a:rPr lang="en-US" sz="1100" kern="1200" dirty="0" smtClean="0">
                <a:solidFill>
                  <a:schemeClr val="tx1"/>
                </a:solidFill>
                <a:latin typeface="+mn-lt"/>
                <a:ea typeface="+mn-ea"/>
                <a:cs typeface="+mn-cs"/>
              </a:rPr>
              <a:t>Intended for sales and partners. High level product positioning for qualification of prospects and customers</a:t>
            </a:r>
            <a:endParaRPr lang="en-US" baseline="0" dirty="0" smtClean="0"/>
          </a:p>
          <a:p>
            <a:pPr>
              <a:spcBef>
                <a:spcPct val="0"/>
              </a:spcBef>
            </a:pPr>
            <a:r>
              <a:rPr lang="en-US" baseline="0" dirty="0" smtClean="0"/>
              <a:t>15 Available today with more on the way (4 Industry, 1 Upgrade, 10 Product)</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E9A3B7-A0F2-485B-AA6E-B3A25CC86DAC}"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75171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val="424369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sz="1100" b="0" u="sng"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val="375248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3123218-3195-4839-A103-637D3E03DD0E}" type="datetime1">
              <a:rPr lang="en-US" smtClean="0"/>
              <a:pPr/>
              <a:t>2/13/2015</a:t>
            </a:fld>
            <a:endParaRPr dirty="0"/>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D4C6-5F02-4E1D-8860-E571DA6DFE1F}" type="datetime1">
              <a:rPr lang="en-US" smtClean="0">
                <a:solidFill>
                  <a:srgbClr val="5F5F5F"/>
                </a:solidFill>
              </a:rPr>
              <a:pPr/>
              <a:t>2/13/2015</a:t>
            </a:fld>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426421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7FCEA-3D57-4593-9D67-B30A78A144D5}" type="datetime1">
              <a:rPr lang="en-US" smtClean="0"/>
              <a:pPr/>
              <a:t>2/13/2015</a:t>
            </a:fld>
            <a:endParaRPr dirty="0"/>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userDrawn="1"/>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3430E0C-6F8C-448C-959C-2776735D2420}" type="datetime1">
              <a:rPr lang="en-US" smtClean="0"/>
              <a:pPr/>
              <a:t>2/13/2015</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0" name="Picture 9" descr="Oracle logo in white on red staging background"/>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2/13/2015</a:t>
            </a:fld>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p>
        </p:txBody>
      </p:sp>
      <p:sp>
        <p:nvSpPr>
          <p:cNvPr id="28" name="TextBox 27"/>
          <p:cNvSpPr txBox="1"/>
          <p:nvPr userDrawn="1"/>
        </p:nvSpPr>
        <p:spPr>
          <a:xfrm>
            <a:off x="9582149" y="190500"/>
            <a:ext cx="2133601" cy="762000"/>
          </a:xfrm>
          <a:prstGeom prst="rect">
            <a:avLst/>
          </a:prstGeom>
          <a:noFill/>
        </p:spPr>
        <p:txBody>
          <a:bodyPr wrap="none" lIns="0" tIns="0" rIns="0" bIns="0" rtlCol="0">
            <a:noAutofit/>
          </a:bodyPr>
          <a:lstStyle/>
          <a:p>
            <a:r>
              <a:rPr lang="en-US" sz="2800" b="1" dirty="0" smtClean="0">
                <a:solidFill>
                  <a:srgbClr val="5F5F5F"/>
                </a:solidFill>
                <a:latin typeface="Arial" pitchFamily="34" charset="0"/>
                <a:cs typeface="Arial" pitchFamily="34" charset="0"/>
              </a:rPr>
              <a:t>JD Edwards</a:t>
            </a:r>
          </a:p>
          <a:p>
            <a:pPr>
              <a:lnSpc>
                <a:spcPts val="2600"/>
              </a:lnSpc>
            </a:pPr>
            <a:r>
              <a:rPr lang="en-US" sz="2800" dirty="0" smtClean="0">
                <a:solidFill>
                  <a:srgbClr val="5F5F5F"/>
                </a:solidFill>
                <a:latin typeface="Arial" pitchFamily="34" charset="0"/>
                <a:cs typeface="Arial" pitchFamily="34" charset="0"/>
              </a:rPr>
              <a:t>Summit</a:t>
            </a:r>
          </a:p>
        </p:txBody>
      </p:sp>
      <p:grpSp>
        <p:nvGrpSpPr>
          <p:cNvPr id="4" name="Group 41"/>
          <p:cNvGrpSpPr>
            <a:grpSpLocks noChangeAspect="1"/>
          </p:cNvGrpSpPr>
          <p:nvPr userDrawn="1"/>
        </p:nvGrpSpPr>
        <p:grpSpPr bwMode="auto">
          <a:xfrm>
            <a:off x="-168814" y="981741"/>
            <a:ext cx="12358980" cy="4632772"/>
            <a:chOff x="-2483" y="-93"/>
            <a:chExt cx="9217" cy="3455"/>
          </a:xfrm>
        </p:grpSpPr>
        <p:sp>
          <p:nvSpPr>
            <p:cNvPr id="1064" name="AutoShape 40"/>
            <p:cNvSpPr>
              <a:spLocks noChangeAspect="1" noChangeArrowheads="1" noTextEdit="1"/>
            </p:cNvSpPr>
            <p:nvPr userDrawn="1"/>
          </p:nvSpPr>
          <p:spPr bwMode="auto">
            <a:xfrm>
              <a:off x="-2483" y="1248"/>
              <a:ext cx="9216" cy="2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66" name="Rectangle 42"/>
            <p:cNvSpPr>
              <a:spLocks noChangeArrowheads="1"/>
            </p:cNvSpPr>
            <p:nvPr userDrawn="1"/>
          </p:nvSpPr>
          <p:spPr bwMode="auto">
            <a:xfrm>
              <a:off x="-2357" y="-93"/>
              <a:ext cx="9090" cy="3455"/>
            </a:xfrm>
            <a:prstGeom prst="rect">
              <a:avLst/>
            </a:prstGeom>
            <a:solidFill>
              <a:srgbClr val="414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67" name="Freeform 43"/>
            <p:cNvSpPr>
              <a:spLocks/>
            </p:cNvSpPr>
            <p:nvPr userDrawn="1"/>
          </p:nvSpPr>
          <p:spPr bwMode="auto">
            <a:xfrm>
              <a:off x="2322" y="2643"/>
              <a:ext cx="2692" cy="719"/>
            </a:xfrm>
            <a:custGeom>
              <a:avLst/>
              <a:gdLst/>
              <a:ahLst/>
              <a:cxnLst>
                <a:cxn ang="0">
                  <a:pos x="1523" y="335"/>
                </a:cxn>
                <a:cxn ang="0">
                  <a:pos x="1460" y="393"/>
                </a:cxn>
                <a:cxn ang="0">
                  <a:pos x="1379" y="386"/>
                </a:cxn>
                <a:cxn ang="0">
                  <a:pos x="1034" y="80"/>
                </a:cxn>
                <a:cxn ang="0">
                  <a:pos x="732" y="423"/>
                </a:cxn>
                <a:cxn ang="0">
                  <a:pos x="617" y="377"/>
                </a:cxn>
                <a:cxn ang="0">
                  <a:pos x="336" y="620"/>
                </a:cxn>
                <a:cxn ang="0">
                  <a:pos x="189" y="478"/>
                </a:cxn>
                <a:cxn ang="0">
                  <a:pos x="0" y="719"/>
                </a:cxn>
                <a:cxn ang="0">
                  <a:pos x="2692" y="719"/>
                </a:cxn>
                <a:cxn ang="0">
                  <a:pos x="2539" y="516"/>
                </a:cxn>
                <a:cxn ang="0">
                  <a:pos x="2425" y="627"/>
                </a:cxn>
                <a:cxn ang="0">
                  <a:pos x="2234" y="396"/>
                </a:cxn>
                <a:cxn ang="0">
                  <a:pos x="2107" y="386"/>
                </a:cxn>
                <a:cxn ang="0">
                  <a:pos x="1763" y="0"/>
                </a:cxn>
                <a:cxn ang="0">
                  <a:pos x="1523" y="335"/>
                </a:cxn>
              </a:cxnLst>
              <a:rect l="0" t="0" r="r" b="b"/>
              <a:pathLst>
                <a:path w="2692" h="719">
                  <a:moveTo>
                    <a:pt x="1523" y="335"/>
                  </a:moveTo>
                  <a:lnTo>
                    <a:pt x="1460" y="393"/>
                  </a:lnTo>
                  <a:lnTo>
                    <a:pt x="1379" y="386"/>
                  </a:lnTo>
                  <a:lnTo>
                    <a:pt x="1034" y="80"/>
                  </a:lnTo>
                  <a:lnTo>
                    <a:pt x="732" y="423"/>
                  </a:lnTo>
                  <a:lnTo>
                    <a:pt x="617" y="377"/>
                  </a:lnTo>
                  <a:lnTo>
                    <a:pt x="336" y="620"/>
                  </a:lnTo>
                  <a:lnTo>
                    <a:pt x="189" y="478"/>
                  </a:lnTo>
                  <a:lnTo>
                    <a:pt x="0" y="719"/>
                  </a:lnTo>
                  <a:lnTo>
                    <a:pt x="2692" y="719"/>
                  </a:lnTo>
                  <a:lnTo>
                    <a:pt x="2539" y="516"/>
                  </a:lnTo>
                  <a:lnTo>
                    <a:pt x="2425" y="627"/>
                  </a:lnTo>
                  <a:lnTo>
                    <a:pt x="2234" y="396"/>
                  </a:lnTo>
                  <a:lnTo>
                    <a:pt x="2107" y="386"/>
                  </a:lnTo>
                  <a:lnTo>
                    <a:pt x="1763" y="0"/>
                  </a:lnTo>
                  <a:lnTo>
                    <a:pt x="1523" y="335"/>
                  </a:lnTo>
                  <a:close/>
                </a:path>
              </a:pathLst>
            </a:custGeom>
            <a:solidFill>
              <a:srgbClr val="5C59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68" name="Freeform 44"/>
            <p:cNvSpPr>
              <a:spLocks/>
            </p:cNvSpPr>
            <p:nvPr userDrawn="1"/>
          </p:nvSpPr>
          <p:spPr bwMode="auto">
            <a:xfrm>
              <a:off x="5644" y="1548"/>
              <a:ext cx="1089" cy="1283"/>
            </a:xfrm>
            <a:custGeom>
              <a:avLst/>
              <a:gdLst/>
              <a:ahLst/>
              <a:cxnLst>
                <a:cxn ang="0">
                  <a:pos x="755" y="426"/>
                </a:cxn>
                <a:cxn ang="0">
                  <a:pos x="652" y="438"/>
                </a:cxn>
                <a:cxn ang="0">
                  <a:pos x="495" y="694"/>
                </a:cxn>
                <a:cxn ang="0">
                  <a:pos x="401" y="570"/>
                </a:cxn>
                <a:cxn ang="0">
                  <a:pos x="0" y="1283"/>
                </a:cxn>
                <a:cxn ang="0">
                  <a:pos x="133" y="1283"/>
                </a:cxn>
                <a:cxn ang="0">
                  <a:pos x="732" y="1283"/>
                </a:cxn>
                <a:cxn ang="0">
                  <a:pos x="1089" y="1283"/>
                </a:cxn>
                <a:cxn ang="0">
                  <a:pos x="1089" y="95"/>
                </a:cxn>
                <a:cxn ang="0">
                  <a:pos x="1040" y="0"/>
                </a:cxn>
                <a:cxn ang="0">
                  <a:pos x="755" y="426"/>
                </a:cxn>
              </a:cxnLst>
              <a:rect l="0" t="0" r="r" b="b"/>
              <a:pathLst>
                <a:path w="1089" h="1283">
                  <a:moveTo>
                    <a:pt x="755" y="426"/>
                  </a:moveTo>
                  <a:lnTo>
                    <a:pt x="652" y="438"/>
                  </a:lnTo>
                  <a:lnTo>
                    <a:pt x="495" y="694"/>
                  </a:lnTo>
                  <a:lnTo>
                    <a:pt x="401" y="570"/>
                  </a:lnTo>
                  <a:lnTo>
                    <a:pt x="0" y="1283"/>
                  </a:lnTo>
                  <a:lnTo>
                    <a:pt x="133" y="1283"/>
                  </a:lnTo>
                  <a:lnTo>
                    <a:pt x="732" y="1283"/>
                  </a:lnTo>
                  <a:lnTo>
                    <a:pt x="1089" y="1283"/>
                  </a:lnTo>
                  <a:lnTo>
                    <a:pt x="1089" y="95"/>
                  </a:lnTo>
                  <a:lnTo>
                    <a:pt x="1040" y="0"/>
                  </a:lnTo>
                  <a:lnTo>
                    <a:pt x="755" y="426"/>
                  </a:lnTo>
                  <a:close/>
                </a:path>
              </a:pathLst>
            </a:custGeom>
            <a:solidFill>
              <a:srgbClr val="5C59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pic>
          <p:nvPicPr>
            <p:cNvPr id="1069" name="Picture 45"/>
            <p:cNvPicPr>
              <a:picLocks noChangeAspect="1" noChangeArrowheads="1"/>
            </p:cNvPicPr>
            <p:nvPr userDrawn="1"/>
          </p:nvPicPr>
          <p:blipFill>
            <a:blip r:embed="rId3" cstate="print"/>
            <a:srcRect/>
            <a:stretch>
              <a:fillRect/>
            </a:stretch>
          </p:blipFill>
          <p:spPr bwMode="auto">
            <a:xfrm>
              <a:off x="4106" y="2101"/>
              <a:ext cx="2628" cy="1261"/>
            </a:xfrm>
            <a:prstGeom prst="rect">
              <a:avLst/>
            </a:prstGeom>
            <a:noFill/>
            <a:ln w="9525">
              <a:noFill/>
              <a:miter lim="800000"/>
              <a:headEnd/>
              <a:tailEnd/>
            </a:ln>
          </p:spPr>
        </p:pic>
        <p:sp>
          <p:nvSpPr>
            <p:cNvPr id="1070" name="Freeform 46"/>
            <p:cNvSpPr>
              <a:spLocks/>
            </p:cNvSpPr>
            <p:nvPr userDrawn="1"/>
          </p:nvSpPr>
          <p:spPr bwMode="auto">
            <a:xfrm>
              <a:off x="6228" y="2285"/>
              <a:ext cx="402" cy="596"/>
            </a:xfrm>
            <a:custGeom>
              <a:avLst/>
              <a:gdLst/>
              <a:ahLst/>
              <a:cxnLst>
                <a:cxn ang="0">
                  <a:pos x="383" y="379"/>
                </a:cxn>
                <a:cxn ang="0">
                  <a:pos x="48" y="0"/>
                </a:cxn>
                <a:cxn ang="0">
                  <a:pos x="53" y="111"/>
                </a:cxn>
                <a:cxn ang="0">
                  <a:pos x="0" y="230"/>
                </a:cxn>
                <a:cxn ang="0">
                  <a:pos x="134" y="378"/>
                </a:cxn>
                <a:cxn ang="0">
                  <a:pos x="194" y="313"/>
                </a:cxn>
                <a:cxn ang="0">
                  <a:pos x="402" y="596"/>
                </a:cxn>
                <a:cxn ang="0">
                  <a:pos x="390" y="483"/>
                </a:cxn>
                <a:cxn ang="0">
                  <a:pos x="383" y="379"/>
                </a:cxn>
              </a:cxnLst>
              <a:rect l="0" t="0" r="r" b="b"/>
              <a:pathLst>
                <a:path w="402" h="596">
                  <a:moveTo>
                    <a:pt x="383" y="379"/>
                  </a:moveTo>
                  <a:lnTo>
                    <a:pt x="48" y="0"/>
                  </a:lnTo>
                  <a:lnTo>
                    <a:pt x="53" y="111"/>
                  </a:lnTo>
                  <a:lnTo>
                    <a:pt x="0" y="230"/>
                  </a:lnTo>
                  <a:lnTo>
                    <a:pt x="134" y="378"/>
                  </a:lnTo>
                  <a:lnTo>
                    <a:pt x="194" y="313"/>
                  </a:lnTo>
                  <a:lnTo>
                    <a:pt x="402" y="596"/>
                  </a:lnTo>
                  <a:lnTo>
                    <a:pt x="390" y="483"/>
                  </a:lnTo>
                  <a:lnTo>
                    <a:pt x="383" y="37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71" name="Freeform 47"/>
            <p:cNvSpPr>
              <a:spLocks/>
            </p:cNvSpPr>
            <p:nvPr userDrawn="1"/>
          </p:nvSpPr>
          <p:spPr bwMode="auto">
            <a:xfrm>
              <a:off x="5428" y="2197"/>
              <a:ext cx="411" cy="773"/>
            </a:xfrm>
            <a:custGeom>
              <a:avLst/>
              <a:gdLst/>
              <a:ahLst/>
              <a:cxnLst>
                <a:cxn ang="0">
                  <a:pos x="48" y="0"/>
                </a:cxn>
                <a:cxn ang="0">
                  <a:pos x="53" y="148"/>
                </a:cxn>
                <a:cxn ang="0">
                  <a:pos x="0" y="318"/>
                </a:cxn>
                <a:cxn ang="0">
                  <a:pos x="411" y="773"/>
                </a:cxn>
                <a:cxn ang="0">
                  <a:pos x="383" y="467"/>
                </a:cxn>
                <a:cxn ang="0">
                  <a:pos x="48" y="0"/>
                </a:cxn>
              </a:cxnLst>
              <a:rect l="0" t="0" r="r" b="b"/>
              <a:pathLst>
                <a:path w="411" h="773">
                  <a:moveTo>
                    <a:pt x="48" y="0"/>
                  </a:moveTo>
                  <a:lnTo>
                    <a:pt x="53" y="148"/>
                  </a:lnTo>
                  <a:lnTo>
                    <a:pt x="0" y="318"/>
                  </a:lnTo>
                  <a:lnTo>
                    <a:pt x="411" y="773"/>
                  </a:lnTo>
                  <a:lnTo>
                    <a:pt x="383" y="467"/>
                  </a:ln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72" name="Freeform 48"/>
            <p:cNvSpPr>
              <a:spLocks/>
            </p:cNvSpPr>
            <p:nvPr userDrawn="1"/>
          </p:nvSpPr>
          <p:spPr bwMode="auto">
            <a:xfrm>
              <a:off x="4974" y="2609"/>
              <a:ext cx="250" cy="335"/>
            </a:xfrm>
            <a:custGeom>
              <a:avLst/>
              <a:gdLst/>
              <a:ahLst/>
              <a:cxnLst>
                <a:cxn ang="0">
                  <a:pos x="250" y="335"/>
                </a:cxn>
                <a:cxn ang="0">
                  <a:pos x="140" y="0"/>
                </a:cxn>
                <a:cxn ang="0">
                  <a:pos x="0" y="1"/>
                </a:cxn>
                <a:cxn ang="0">
                  <a:pos x="126" y="299"/>
                </a:cxn>
                <a:cxn ang="0">
                  <a:pos x="250" y="335"/>
                </a:cxn>
              </a:cxnLst>
              <a:rect l="0" t="0" r="r" b="b"/>
              <a:pathLst>
                <a:path w="250" h="335">
                  <a:moveTo>
                    <a:pt x="250" y="335"/>
                  </a:moveTo>
                  <a:lnTo>
                    <a:pt x="140" y="0"/>
                  </a:lnTo>
                  <a:lnTo>
                    <a:pt x="0" y="1"/>
                  </a:lnTo>
                  <a:lnTo>
                    <a:pt x="126" y="299"/>
                  </a:lnTo>
                  <a:lnTo>
                    <a:pt x="250" y="3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73" name="Freeform 49"/>
            <p:cNvSpPr>
              <a:spLocks/>
            </p:cNvSpPr>
            <p:nvPr userDrawn="1"/>
          </p:nvSpPr>
          <p:spPr bwMode="auto">
            <a:xfrm>
              <a:off x="5966" y="2582"/>
              <a:ext cx="320" cy="455"/>
            </a:xfrm>
            <a:custGeom>
              <a:avLst/>
              <a:gdLst/>
              <a:ahLst/>
              <a:cxnLst>
                <a:cxn ang="0">
                  <a:pos x="7" y="0"/>
                </a:cxn>
                <a:cxn ang="0">
                  <a:pos x="0" y="151"/>
                </a:cxn>
                <a:cxn ang="0">
                  <a:pos x="65" y="259"/>
                </a:cxn>
                <a:cxn ang="0">
                  <a:pos x="60" y="391"/>
                </a:cxn>
                <a:cxn ang="0">
                  <a:pos x="195" y="455"/>
                </a:cxn>
                <a:cxn ang="0">
                  <a:pos x="320" y="256"/>
                </a:cxn>
                <a:cxn ang="0">
                  <a:pos x="7" y="0"/>
                </a:cxn>
              </a:cxnLst>
              <a:rect l="0" t="0" r="r" b="b"/>
              <a:pathLst>
                <a:path w="320" h="455">
                  <a:moveTo>
                    <a:pt x="7" y="0"/>
                  </a:moveTo>
                  <a:lnTo>
                    <a:pt x="0" y="151"/>
                  </a:lnTo>
                  <a:lnTo>
                    <a:pt x="65" y="259"/>
                  </a:lnTo>
                  <a:lnTo>
                    <a:pt x="60" y="391"/>
                  </a:lnTo>
                  <a:lnTo>
                    <a:pt x="195" y="455"/>
                  </a:lnTo>
                  <a:lnTo>
                    <a:pt x="320" y="256"/>
                  </a:lnTo>
                  <a:lnTo>
                    <a:pt x="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74" name="Freeform 50"/>
            <p:cNvSpPr>
              <a:spLocks/>
            </p:cNvSpPr>
            <p:nvPr userDrawn="1"/>
          </p:nvSpPr>
          <p:spPr bwMode="auto">
            <a:xfrm>
              <a:off x="4557" y="2743"/>
              <a:ext cx="173" cy="350"/>
            </a:xfrm>
            <a:custGeom>
              <a:avLst/>
              <a:gdLst/>
              <a:ahLst/>
              <a:cxnLst>
                <a:cxn ang="0">
                  <a:pos x="59" y="0"/>
                </a:cxn>
                <a:cxn ang="0">
                  <a:pos x="43" y="98"/>
                </a:cxn>
                <a:cxn ang="0">
                  <a:pos x="0" y="232"/>
                </a:cxn>
                <a:cxn ang="0">
                  <a:pos x="31" y="350"/>
                </a:cxn>
                <a:cxn ang="0">
                  <a:pos x="173" y="123"/>
                </a:cxn>
                <a:cxn ang="0">
                  <a:pos x="59" y="0"/>
                </a:cxn>
              </a:cxnLst>
              <a:rect l="0" t="0" r="r" b="b"/>
              <a:pathLst>
                <a:path w="173" h="350">
                  <a:moveTo>
                    <a:pt x="59" y="0"/>
                  </a:moveTo>
                  <a:lnTo>
                    <a:pt x="43" y="98"/>
                  </a:lnTo>
                  <a:lnTo>
                    <a:pt x="0" y="232"/>
                  </a:lnTo>
                  <a:lnTo>
                    <a:pt x="31" y="350"/>
                  </a:lnTo>
                  <a:lnTo>
                    <a:pt x="173" y="123"/>
                  </a:lnTo>
                  <a:lnTo>
                    <a:pt x="5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75" name="Freeform 51"/>
            <p:cNvSpPr>
              <a:spLocks/>
            </p:cNvSpPr>
            <p:nvPr userDrawn="1"/>
          </p:nvSpPr>
          <p:spPr bwMode="auto">
            <a:xfrm>
              <a:off x="4066" y="1711"/>
              <a:ext cx="2052" cy="1651"/>
            </a:xfrm>
            <a:custGeom>
              <a:avLst/>
              <a:gdLst/>
              <a:ahLst/>
              <a:cxnLst>
                <a:cxn ang="0">
                  <a:pos x="1565" y="497"/>
                </a:cxn>
                <a:cxn ang="0">
                  <a:pos x="1423" y="289"/>
                </a:cxn>
                <a:cxn ang="0">
                  <a:pos x="1024" y="787"/>
                </a:cxn>
                <a:cxn ang="0">
                  <a:pos x="884" y="797"/>
                </a:cxn>
                <a:cxn ang="0">
                  <a:pos x="688" y="1034"/>
                </a:cxn>
                <a:cxn ang="0">
                  <a:pos x="563" y="912"/>
                </a:cxn>
                <a:cxn ang="0">
                  <a:pos x="0" y="1651"/>
                </a:cxn>
                <a:cxn ang="0">
                  <a:pos x="82" y="1651"/>
                </a:cxn>
                <a:cxn ang="0">
                  <a:pos x="570" y="1011"/>
                </a:cxn>
                <a:cxn ang="0">
                  <a:pos x="694" y="1132"/>
                </a:cxn>
                <a:cxn ang="0">
                  <a:pos x="917" y="861"/>
                </a:cxn>
                <a:cxn ang="0">
                  <a:pos x="1057" y="850"/>
                </a:cxn>
                <a:cxn ang="0">
                  <a:pos x="1420" y="399"/>
                </a:cxn>
                <a:cxn ang="0">
                  <a:pos x="1558" y="603"/>
                </a:cxn>
                <a:cxn ang="0">
                  <a:pos x="2052" y="43"/>
                </a:cxn>
                <a:cxn ang="0">
                  <a:pos x="2002" y="0"/>
                </a:cxn>
                <a:cxn ang="0">
                  <a:pos x="1565" y="497"/>
                </a:cxn>
              </a:cxnLst>
              <a:rect l="0" t="0" r="r" b="b"/>
              <a:pathLst>
                <a:path w="2052" h="1651">
                  <a:moveTo>
                    <a:pt x="1565" y="497"/>
                  </a:moveTo>
                  <a:lnTo>
                    <a:pt x="1423" y="289"/>
                  </a:lnTo>
                  <a:lnTo>
                    <a:pt x="1024" y="787"/>
                  </a:lnTo>
                  <a:lnTo>
                    <a:pt x="884" y="797"/>
                  </a:lnTo>
                  <a:lnTo>
                    <a:pt x="688" y="1034"/>
                  </a:lnTo>
                  <a:lnTo>
                    <a:pt x="563" y="912"/>
                  </a:lnTo>
                  <a:lnTo>
                    <a:pt x="0" y="1651"/>
                  </a:lnTo>
                  <a:lnTo>
                    <a:pt x="82" y="1651"/>
                  </a:lnTo>
                  <a:lnTo>
                    <a:pt x="570" y="1011"/>
                  </a:lnTo>
                  <a:lnTo>
                    <a:pt x="694" y="1132"/>
                  </a:lnTo>
                  <a:lnTo>
                    <a:pt x="917" y="861"/>
                  </a:lnTo>
                  <a:lnTo>
                    <a:pt x="1057" y="850"/>
                  </a:lnTo>
                  <a:lnTo>
                    <a:pt x="1420" y="399"/>
                  </a:lnTo>
                  <a:lnTo>
                    <a:pt x="1558" y="603"/>
                  </a:lnTo>
                  <a:lnTo>
                    <a:pt x="2052" y="43"/>
                  </a:lnTo>
                  <a:lnTo>
                    <a:pt x="2002" y="0"/>
                  </a:lnTo>
                  <a:lnTo>
                    <a:pt x="1565" y="497"/>
                  </a:lnTo>
                  <a:close/>
                </a:path>
              </a:pathLst>
            </a:custGeom>
            <a:solidFill>
              <a:srgbClr val="4169B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
          <p:nvSpPr>
            <p:cNvPr id="1076" name="Freeform 52"/>
            <p:cNvSpPr>
              <a:spLocks/>
            </p:cNvSpPr>
            <p:nvPr userDrawn="1"/>
          </p:nvSpPr>
          <p:spPr bwMode="auto">
            <a:xfrm>
              <a:off x="5954" y="1560"/>
              <a:ext cx="274" cy="331"/>
            </a:xfrm>
            <a:custGeom>
              <a:avLst/>
              <a:gdLst/>
              <a:ahLst/>
              <a:cxnLst>
                <a:cxn ang="0">
                  <a:pos x="158" y="331"/>
                </a:cxn>
                <a:cxn ang="0">
                  <a:pos x="0" y="139"/>
                </a:cxn>
                <a:cxn ang="0">
                  <a:pos x="274" y="0"/>
                </a:cxn>
                <a:cxn ang="0">
                  <a:pos x="158" y="331"/>
                </a:cxn>
              </a:cxnLst>
              <a:rect l="0" t="0" r="r" b="b"/>
              <a:pathLst>
                <a:path w="274" h="331">
                  <a:moveTo>
                    <a:pt x="158" y="331"/>
                  </a:moveTo>
                  <a:lnTo>
                    <a:pt x="0" y="139"/>
                  </a:lnTo>
                  <a:lnTo>
                    <a:pt x="274" y="0"/>
                  </a:lnTo>
                  <a:lnTo>
                    <a:pt x="158" y="331"/>
                  </a:lnTo>
                  <a:close/>
                </a:path>
              </a:pathLst>
            </a:custGeom>
            <a:solidFill>
              <a:srgbClr val="4169B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gr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solidFill>
                  <a:srgbClr val="5F5F5F"/>
                </a:solidFill>
              </a:rPr>
              <a:pPr/>
              <a:t>2/13/2015</a:t>
            </a:fld>
            <a:endParaRPr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solidFill>
                  <a:srgbClr val="5F5F5F"/>
                </a:solidFill>
              </a:rPr>
              <a:pPr/>
              <a:t>2/13/2015</a:t>
            </a:fld>
            <a:endParaRPr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77103" y="1552222"/>
            <a:ext cx="10544603" cy="4396316"/>
          </a:xfrm>
        </p:spPr>
        <p:txBody>
          <a:bodyPr/>
          <a:lstStyle>
            <a:lvl1pPr>
              <a:defRPr sz="3200"/>
            </a:lvl1pPr>
            <a:lvl2pPr>
              <a:defRPr sz="27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1077104" y="878185"/>
            <a:ext cx="10849323" cy="424921"/>
          </a:xfrm>
        </p:spPr>
        <p:txBody>
          <a:bodyPr/>
          <a:lstStyle>
            <a:lvl1pPr marL="0" indent="0">
              <a:buNone/>
              <a:defRPr sz="3200">
                <a:solidFill>
                  <a:schemeClr val="accent2"/>
                </a:solidFill>
              </a:defRPr>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Subtitle</a:t>
            </a:r>
          </a:p>
        </p:txBody>
      </p:sp>
      <p:sp>
        <p:nvSpPr>
          <p:cNvPr id="5" name="Footer Placeholder 4"/>
          <p:cNvSpPr>
            <a:spLocks noGrp="1"/>
          </p:cNvSpPr>
          <p:nvPr>
            <p:ph type="ftr" sz="quarter" idx="10"/>
          </p:nvPr>
        </p:nvSpPr>
        <p:spPr>
          <a:xfrm>
            <a:off x="8048027" y="6389215"/>
            <a:ext cx="3859795" cy="366183"/>
          </a:xfrm>
          <a:prstGeom prst="rect">
            <a:avLst/>
          </a:prstGeom>
        </p:spPr>
        <p:txBody>
          <a:bodyPr/>
          <a:lstStyle>
            <a:lvl1pPr>
              <a:defRPr/>
            </a:lvl1pPr>
          </a:lstStyle>
          <a:p>
            <a:pPr fontAlgn="base">
              <a:spcBef>
                <a:spcPct val="0"/>
              </a:spcBef>
              <a:spcAft>
                <a:spcPct val="0"/>
              </a:spcAft>
              <a:defRPr/>
            </a:pPr>
            <a:r>
              <a:rPr lang="en-US" sz="900" smtClean="0">
                <a:solidFill>
                  <a:srgbClr val="000000"/>
                </a:solidFill>
                <a:latin typeface="Arial" pitchFamily="34" charset="0"/>
                <a:ea typeface="ＭＳ Ｐゴシック" pitchFamily="34" charset="-128"/>
                <a:cs typeface="Arial" pitchFamily="34" charset="0"/>
              </a:rPr>
              <a:t>Oracle Confidential – Internal</a:t>
            </a:r>
            <a:endParaRPr lang="en-US" sz="900" dirty="0">
              <a:solidFill>
                <a:srgbClr val="000000"/>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31225073"/>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solidFill>
                  <a:srgbClr val="5F5F5F"/>
                </a:solidFill>
              </a:rPr>
              <a:pPr/>
              <a:t>2/13/2015</a:t>
            </a:fld>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25674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94DF119-D535-4C8F-9499-CF58EC75399B}" type="datetime1">
              <a:rPr lang="en-US" smtClean="0"/>
              <a:pPr/>
              <a:t>2/13/2015</a:t>
            </a:fld>
            <a:endParaRPr dirty="0"/>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3"/>
          </p:nvPr>
        </p:nvSpPr>
        <p:spPr>
          <a:xfrm>
            <a:off x="8777289"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lang="en-US" dirty="0" smtClean="0"/>
              <a:t>Oracle Confidential</a:t>
            </a:r>
            <a:endParaRPr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3" r:id="rId1"/>
    <p:sldLayoutId id="2147483651" r:id="rId2"/>
    <p:sldLayoutId id="2147483652"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cid:image002.jpg@01D02E6C.C702CEA0"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gif"/><Relationship Id="rId18" Type="http://schemas.openxmlformats.org/officeDocument/2006/relationships/image" Target="../media/image37.gif"/><Relationship Id="rId26" Type="http://schemas.openxmlformats.org/officeDocument/2006/relationships/image" Target="../media/image45.gif"/><Relationship Id="rId3" Type="http://schemas.openxmlformats.org/officeDocument/2006/relationships/image" Target="../media/image22.png"/><Relationship Id="rId21" Type="http://schemas.openxmlformats.org/officeDocument/2006/relationships/image" Target="../media/image40.gif"/><Relationship Id="rId7" Type="http://schemas.openxmlformats.org/officeDocument/2006/relationships/image" Target="../media/image26.jpeg"/><Relationship Id="rId12" Type="http://schemas.openxmlformats.org/officeDocument/2006/relationships/image" Target="../media/image31.gif"/><Relationship Id="rId17" Type="http://schemas.openxmlformats.org/officeDocument/2006/relationships/image" Target="../media/image36.gif"/><Relationship Id="rId25" Type="http://schemas.openxmlformats.org/officeDocument/2006/relationships/image" Target="../media/image44.gif"/><Relationship Id="rId2" Type="http://schemas.openxmlformats.org/officeDocument/2006/relationships/notesSlide" Target="../notesSlides/notesSlide7.xml"/><Relationship Id="rId16" Type="http://schemas.openxmlformats.org/officeDocument/2006/relationships/image" Target="../media/image35.gif"/><Relationship Id="rId20" Type="http://schemas.openxmlformats.org/officeDocument/2006/relationships/image" Target="../media/image39.gif"/><Relationship Id="rId29" Type="http://schemas.openxmlformats.org/officeDocument/2006/relationships/image" Target="../media/image48.gif"/><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gif"/><Relationship Id="rId24" Type="http://schemas.openxmlformats.org/officeDocument/2006/relationships/image" Target="../media/image43.gif"/><Relationship Id="rId5" Type="http://schemas.openxmlformats.org/officeDocument/2006/relationships/image" Target="../media/image24.png"/><Relationship Id="rId15" Type="http://schemas.openxmlformats.org/officeDocument/2006/relationships/image" Target="../media/image34.gif"/><Relationship Id="rId23" Type="http://schemas.openxmlformats.org/officeDocument/2006/relationships/image" Target="../media/image42.gif"/><Relationship Id="rId28" Type="http://schemas.openxmlformats.org/officeDocument/2006/relationships/image" Target="../media/image47.gif"/><Relationship Id="rId10" Type="http://schemas.openxmlformats.org/officeDocument/2006/relationships/image" Target="../media/image29.jpeg"/><Relationship Id="rId19" Type="http://schemas.openxmlformats.org/officeDocument/2006/relationships/image" Target="../media/image38.gif"/><Relationship Id="rId4" Type="http://schemas.openxmlformats.org/officeDocument/2006/relationships/image" Target="../media/image23.gif"/><Relationship Id="rId9" Type="http://schemas.openxmlformats.org/officeDocument/2006/relationships/image" Target="../media/image28.jpeg"/><Relationship Id="rId14" Type="http://schemas.openxmlformats.org/officeDocument/2006/relationships/image" Target="../media/image33.gif"/><Relationship Id="rId22" Type="http://schemas.openxmlformats.org/officeDocument/2006/relationships/image" Target="../media/image41.gif"/><Relationship Id="rId27" Type="http://schemas.openxmlformats.org/officeDocument/2006/relationships/image" Target="../media/image46.gif"/><Relationship Id="rId30" Type="http://schemas.openxmlformats.org/officeDocument/2006/relationships/image" Target="../media/image49.gif"/></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jp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61.png"/><Relationship Id="rId4" Type="http://schemas.openxmlformats.org/officeDocument/2006/relationships/image" Target="../media/image6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64.jpe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twitter.com/" TargetMode="External"/><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jpeg"/><Relationship Id="rId2" Type="http://schemas.openxmlformats.org/officeDocument/2006/relationships/notesSlide" Target="../notesSlides/notesSlide4.xml"/><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blogs.oracle.com/jd_edwards/" TargetMode="External"/><Relationship Id="rId5" Type="http://schemas.openxmlformats.org/officeDocument/2006/relationships/image" Target="../media/image5.gif"/><Relationship Id="rId15" Type="http://schemas.openxmlformats.org/officeDocument/2006/relationships/image" Target="../media/image11.jpeg"/><Relationship Id="rId10" Type="http://schemas.openxmlformats.org/officeDocument/2006/relationships/hyperlink" Target="http://www.youtube.com/TheOracleJDEdwards" TargetMode="External"/><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hyperlink" Target="http://www.linkedin.com/groups?home=&amp;gid=63023&amp;trk=anet_ug_h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Business Development Roundtable</a:t>
            </a:r>
            <a:endParaRPr lang="en-US" dirty="0">
              <a:solidFill>
                <a:schemeClr val="bg1"/>
              </a:solidFill>
            </a:endParaRPr>
          </a:p>
        </p:txBody>
      </p:sp>
      <p:sp>
        <p:nvSpPr>
          <p:cNvPr id="4" name="Text Placeholder 3"/>
          <p:cNvSpPr>
            <a:spLocks noGrp="1"/>
          </p:cNvSpPr>
          <p:nvPr>
            <p:ph type="body" sz="quarter" idx="13"/>
          </p:nvPr>
        </p:nvSpPr>
        <p:spPr>
          <a:xfrm>
            <a:off x="531814" y="2667000"/>
            <a:ext cx="8983662" cy="2867026"/>
          </a:xfrm>
        </p:spPr>
        <p:txBody>
          <a:bodyPr/>
          <a:lstStyle/>
          <a:p>
            <a:r>
              <a:rPr lang="en-US" dirty="0" smtClean="0">
                <a:solidFill>
                  <a:schemeClr val="bg1"/>
                </a:solidFill>
              </a:rPr>
              <a:t>Tim Scott</a:t>
            </a:r>
          </a:p>
          <a:p>
            <a:r>
              <a:rPr lang="en-US" dirty="0" smtClean="0">
                <a:solidFill>
                  <a:schemeClr val="bg1"/>
                </a:solidFill>
              </a:rPr>
              <a:t>Manuel Neyra</a:t>
            </a:r>
          </a:p>
          <a:p>
            <a:r>
              <a:rPr lang="en-US" dirty="0" smtClean="0">
                <a:solidFill>
                  <a:schemeClr val="bg1"/>
                </a:solidFill>
              </a:rPr>
              <a:t>Diane Nyberg</a:t>
            </a:r>
          </a:p>
          <a:p>
            <a:r>
              <a:rPr lang="en-US" dirty="0" smtClean="0">
                <a:solidFill>
                  <a:schemeClr val="bg1"/>
                </a:solidFill>
              </a:rPr>
              <a:t>Kelly Fleskes</a:t>
            </a:r>
          </a:p>
          <a:p>
            <a:r>
              <a:rPr lang="en-US" dirty="0" smtClean="0">
                <a:solidFill>
                  <a:schemeClr val="bg1"/>
                </a:solidFill>
              </a:rPr>
              <a:t>Paolo Moroni </a:t>
            </a:r>
          </a:p>
          <a:p>
            <a:r>
              <a:rPr lang="en-US" dirty="0" smtClean="0">
                <a:solidFill>
                  <a:schemeClr val="bg1"/>
                </a:solidFill>
              </a:rPr>
              <a:t>Claudia Mucarzel </a:t>
            </a:r>
          </a:p>
          <a:p>
            <a:r>
              <a:rPr lang="en-US" dirty="0" smtClean="0">
                <a:solidFill>
                  <a:schemeClr val="bg1"/>
                </a:solidFill>
              </a:rPr>
              <a:t>Jessy Yip</a:t>
            </a:r>
          </a:p>
          <a:p>
            <a:r>
              <a:rPr lang="en-US" dirty="0" smtClean="0">
                <a:solidFill>
                  <a:schemeClr val="bg1"/>
                </a:solidFill>
              </a:rPr>
              <a:t>Patti Mariles 				February 5, 2015</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412" y="1524000"/>
            <a:ext cx="5638800" cy="533400"/>
          </a:xfrm>
        </p:spPr>
        <p:txBody>
          <a:bodyPr/>
          <a:lstStyle/>
          <a:p>
            <a:r>
              <a:rPr lang="en-US" sz="2000" b="1" dirty="0" smtClean="0">
                <a:solidFill>
                  <a:srgbClr val="FF0000"/>
                </a:solidFill>
              </a:rPr>
              <a:t>THE JD EDWARDS KNOWLEDGE ZONE HAS NEW LIFE!</a:t>
            </a:r>
            <a:endParaRPr lang="en-US" sz="2000" dirty="0">
              <a:solidFill>
                <a:srgbClr val="FF0000"/>
              </a:solidFill>
            </a:endParaRPr>
          </a:p>
        </p:txBody>
      </p:sp>
      <p:sp>
        <p:nvSpPr>
          <p:cNvPr id="6" name="Content Placeholder 5"/>
          <p:cNvSpPr>
            <a:spLocks noGrp="1"/>
          </p:cNvSpPr>
          <p:nvPr>
            <p:ph sz="half" idx="1"/>
          </p:nvPr>
        </p:nvSpPr>
        <p:spPr>
          <a:xfrm>
            <a:off x="455612" y="2209800"/>
            <a:ext cx="5410199" cy="4419600"/>
          </a:xfrm>
        </p:spPr>
        <p:txBody>
          <a:bodyPr/>
          <a:lstStyle/>
          <a:p>
            <a:pPr lvl="0"/>
            <a:r>
              <a:rPr lang="en-US" sz="2000" b="1" i="1" dirty="0" smtClean="0"/>
              <a:t>*NEW*</a:t>
            </a:r>
            <a:r>
              <a:rPr lang="en-US" sz="2000" b="1" dirty="0" smtClean="0"/>
              <a:t> PARTNER NEWSLETTERS</a:t>
            </a:r>
            <a:endParaRPr lang="en-US" sz="2000" dirty="0" smtClean="0"/>
          </a:p>
          <a:p>
            <a:pPr lvl="0"/>
            <a:r>
              <a:rPr lang="en-US" sz="2000" b="1" i="1" dirty="0" smtClean="0"/>
              <a:t>*NEW* </a:t>
            </a:r>
            <a:r>
              <a:rPr lang="en-US" sz="2000" b="1" dirty="0" smtClean="0"/>
              <a:t>SUMMIT PRESENTATIONS</a:t>
            </a:r>
            <a:endParaRPr lang="en-US" sz="2000" dirty="0" smtClean="0"/>
          </a:p>
          <a:p>
            <a:pPr lvl="0"/>
            <a:r>
              <a:rPr lang="en-US" sz="2000" b="1" i="1" dirty="0" smtClean="0"/>
              <a:t>*NEW*</a:t>
            </a:r>
            <a:r>
              <a:rPr lang="en-US" sz="2000" b="1" dirty="0" smtClean="0"/>
              <a:t> SALES-TARGETED CONTENT</a:t>
            </a:r>
            <a:endParaRPr lang="en-US" sz="2000" dirty="0" smtClean="0"/>
          </a:p>
          <a:p>
            <a:pPr lvl="1"/>
            <a:r>
              <a:rPr lang="en-US" sz="2000" b="1" dirty="0" smtClean="0"/>
              <a:t>Sell Sheets</a:t>
            </a:r>
            <a:endParaRPr lang="en-US" sz="2000" dirty="0" smtClean="0"/>
          </a:p>
          <a:p>
            <a:pPr lvl="1"/>
            <a:r>
              <a:rPr lang="en-US" sz="2000" b="1" dirty="0" smtClean="0"/>
              <a:t>Executive and Industry Presentations</a:t>
            </a:r>
            <a:endParaRPr lang="en-US" sz="2000" dirty="0" smtClean="0"/>
          </a:p>
          <a:p>
            <a:pPr lvl="1"/>
            <a:r>
              <a:rPr lang="en-US" sz="2000" b="1" dirty="0" smtClean="0"/>
              <a:t>Plus many more documents previously available only on Oracle internal portals</a:t>
            </a:r>
            <a:endParaRPr lang="en-US" sz="2000" dirty="0" smtClean="0"/>
          </a:p>
          <a:p>
            <a:pPr lvl="0"/>
            <a:r>
              <a:rPr lang="en-US" sz="2000" b="1" dirty="0" smtClean="0"/>
              <a:t>KEY PRODUCT ANNOUNCEMENTS</a:t>
            </a:r>
            <a:endParaRPr lang="en-US" sz="2000" dirty="0" smtClean="0"/>
          </a:p>
        </p:txBody>
      </p:sp>
      <p:pic>
        <p:nvPicPr>
          <p:cNvPr id="70658" name="Picture 2"/>
          <p:cNvPicPr>
            <a:picLocks noChangeAspect="1" noChangeArrowheads="1"/>
          </p:cNvPicPr>
          <p:nvPr/>
        </p:nvPicPr>
        <p:blipFill>
          <a:blip r:embed="rId2" cstate="print"/>
          <a:srcRect/>
          <a:stretch>
            <a:fillRect/>
          </a:stretch>
        </p:blipFill>
        <p:spPr bwMode="auto">
          <a:xfrm>
            <a:off x="0" y="0"/>
            <a:ext cx="12188825" cy="1562100"/>
          </a:xfrm>
          <a:prstGeom prst="rect">
            <a:avLst/>
          </a:prstGeom>
          <a:noFill/>
          <a:ln w="9525">
            <a:noFill/>
            <a:miter lim="800000"/>
            <a:headEnd/>
            <a:tailEnd/>
          </a:ln>
        </p:spPr>
      </p:pic>
      <p:pic>
        <p:nvPicPr>
          <p:cNvPr id="10" name="Content Placeholder 9"/>
          <p:cNvPicPr>
            <a:picLocks noGrp="1"/>
          </p:cNvPicPr>
          <p:nvPr>
            <p:ph sz="half" idx="2"/>
          </p:nvPr>
        </p:nvPicPr>
        <p:blipFill>
          <a:blip r:embed="rId3" cstate="print"/>
          <a:srcRect/>
          <a:stretch>
            <a:fillRect/>
          </a:stretch>
        </p:blipFill>
        <p:spPr bwMode="auto">
          <a:xfrm>
            <a:off x="7123112" y="1676400"/>
            <a:ext cx="3771900" cy="4191000"/>
          </a:xfrm>
          <a:prstGeom prst="rect">
            <a:avLst/>
          </a:prstGeom>
          <a:noFill/>
          <a:ln w="9525">
            <a:noFill/>
            <a:miter lim="800000"/>
            <a:headEnd/>
            <a:tailEnd/>
          </a:ln>
        </p:spPr>
      </p:pic>
      <p:pic>
        <p:nvPicPr>
          <p:cNvPr id="11" name="Picture 10" descr="cid:image002.jpg@01D02E6C.C702CEA0"/>
          <p:cNvPicPr/>
          <p:nvPr/>
        </p:nvPicPr>
        <p:blipFill>
          <a:blip r:embed="rId4" r:link="rId5" cstate="print"/>
          <a:srcRect/>
          <a:stretch>
            <a:fillRect/>
          </a:stretch>
        </p:blipFill>
        <p:spPr bwMode="auto">
          <a:xfrm>
            <a:off x="10590212" y="5029200"/>
            <a:ext cx="1214214" cy="1223258"/>
          </a:xfrm>
          <a:prstGeom prst="rect">
            <a:avLst/>
          </a:prstGeom>
          <a:noFill/>
          <a:ln w="9525">
            <a:noFill/>
            <a:miter lim="800000"/>
            <a:headEnd/>
            <a:tailEnd/>
          </a:ln>
        </p:spPr>
      </p:pic>
      <p:pic>
        <p:nvPicPr>
          <p:cNvPr id="12" name="Picture 11"/>
          <p:cNvPicPr/>
          <p:nvPr/>
        </p:nvPicPr>
        <p:blipFill>
          <a:blip r:embed="rId6" cstate="print"/>
          <a:srcRect/>
          <a:stretch>
            <a:fillRect/>
          </a:stretch>
        </p:blipFill>
        <p:spPr bwMode="auto">
          <a:xfrm>
            <a:off x="6117272" y="4876800"/>
            <a:ext cx="1424940" cy="890905"/>
          </a:xfrm>
          <a:prstGeom prst="rect">
            <a:avLst/>
          </a:prstGeom>
          <a:noFill/>
          <a:ln w="9525">
            <a:noFill/>
            <a:miter lim="800000"/>
            <a:headEnd/>
            <a:tailEnd/>
          </a:ln>
        </p:spPr>
      </p:pic>
      <p:sp>
        <p:nvSpPr>
          <p:cNvPr id="70659" name="AutoShape 3"/>
          <p:cNvSpPr>
            <a:spLocks noChangeArrowheads="1"/>
          </p:cNvSpPr>
          <p:nvPr/>
        </p:nvSpPr>
        <p:spPr bwMode="auto">
          <a:xfrm>
            <a:off x="6622097" y="4248149"/>
            <a:ext cx="409575" cy="417513"/>
          </a:xfrm>
          <a:prstGeom prst="downArrow">
            <a:avLst>
              <a:gd name="adj1" fmla="val 50000"/>
              <a:gd name="adj2" fmla="val 25485"/>
            </a:avLst>
          </a:prstGeom>
          <a:solidFill>
            <a:srgbClr val="FF0000"/>
          </a:solidFill>
          <a:ln w="38100">
            <a:solidFill>
              <a:srgbClr val="F2F2F2"/>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en-US"/>
          </a:p>
        </p:txBody>
      </p:sp>
      <p:sp>
        <p:nvSpPr>
          <p:cNvPr id="70660" name="AutoShape 4"/>
          <p:cNvSpPr>
            <a:spLocks noChangeArrowheads="1"/>
          </p:cNvSpPr>
          <p:nvPr/>
        </p:nvSpPr>
        <p:spPr bwMode="auto">
          <a:xfrm rot="10800000">
            <a:off x="6622097" y="5830887"/>
            <a:ext cx="409575" cy="417512"/>
          </a:xfrm>
          <a:prstGeom prst="downArrow">
            <a:avLst>
              <a:gd name="adj1" fmla="val 50000"/>
              <a:gd name="adj2" fmla="val 25484"/>
            </a:avLst>
          </a:prstGeom>
          <a:solidFill>
            <a:srgbClr val="FF0000"/>
          </a:solidFill>
          <a:ln w="38100">
            <a:solidFill>
              <a:srgbClr val="F2F2F2"/>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p:txBody>
          <a:bodyPr/>
          <a:lstStyle/>
          <a:p>
            <a:pPr>
              <a:defRPr/>
            </a:pPr>
            <a:fld id="{ED231FE2-FF79-48BA-AC5F-592AF3089C41}" type="slidenum">
              <a:rPr lang="en-US" smtClean="0"/>
              <a:pPr>
                <a:defRPr/>
              </a:pPr>
              <a:t>11</a:t>
            </a:fld>
            <a:endParaRPr lang="en-US" dirty="0"/>
          </a:p>
        </p:txBody>
      </p:sp>
      <p:sp>
        <p:nvSpPr>
          <p:cNvPr id="6" name="Title 1"/>
          <p:cNvSpPr txBox="1">
            <a:spLocks/>
          </p:cNvSpPr>
          <p:nvPr/>
        </p:nvSpPr>
        <p:spPr>
          <a:xfrm>
            <a:off x="1760366" y="213326"/>
            <a:ext cx="9323388" cy="303213"/>
          </a:xfrm>
          <a:prstGeom prst="rect">
            <a:avLst/>
          </a:prstGeom>
        </p:spPr>
        <p:txBody>
          <a:bodyPr/>
          <a:lstStyle/>
          <a:p>
            <a:pPr fontAlgn="auto">
              <a:lnSpc>
                <a:spcPct val="80000"/>
              </a:lnSpc>
              <a:spcBef>
                <a:spcPts val="0"/>
              </a:spcBef>
              <a:spcAft>
                <a:spcPts val="0"/>
              </a:spcAft>
              <a:defRPr/>
            </a:pPr>
            <a:r>
              <a:rPr lang="en-US" sz="1600" b="1" dirty="0">
                <a:latin typeface="+mn-lt"/>
                <a:ea typeface="+mj-ea"/>
                <a:cs typeface="+mj-cs"/>
              </a:rPr>
              <a:t>Why JD Edwards EnterpriseOne? </a:t>
            </a:r>
            <a:r>
              <a:rPr lang="en-US" sz="1400" b="1" dirty="0" smtClean="0">
                <a:solidFill>
                  <a:srgbClr val="FF0000"/>
                </a:solidFill>
                <a:latin typeface="+mn-lt"/>
                <a:ea typeface="+mj-ea"/>
                <a:cs typeface="+mj-cs"/>
              </a:rPr>
              <a:t>Achieving a Competive Edge with Low TCO and a Single, Integrated ERP Solution </a:t>
            </a:r>
            <a:endParaRPr lang="en-US" sz="2000" b="1" dirty="0">
              <a:latin typeface="+mj-lt"/>
              <a:ea typeface="+mj-ea"/>
              <a:cs typeface="+mj-cs"/>
            </a:endParaRPr>
          </a:p>
        </p:txBody>
      </p:sp>
      <p:graphicFrame>
        <p:nvGraphicFramePr>
          <p:cNvPr id="17" name="Table 16"/>
          <p:cNvGraphicFramePr>
            <a:graphicFrameLocks noGrp="1"/>
          </p:cNvGraphicFramePr>
          <p:nvPr/>
        </p:nvGraphicFramePr>
        <p:xfrm>
          <a:off x="373063" y="562576"/>
          <a:ext cx="11464530" cy="623214"/>
        </p:xfrm>
        <a:graphic>
          <a:graphicData uri="http://schemas.openxmlformats.org/drawingml/2006/table">
            <a:tbl>
              <a:tblPr/>
              <a:tblGrid>
                <a:gridCol w="11464530"/>
              </a:tblGrid>
              <a:tr h="157967">
                <a:tc>
                  <a:txBody>
                    <a:bodyPr/>
                    <a:lstStyle/>
                    <a:p>
                      <a:pPr marL="0" marR="0">
                        <a:lnSpc>
                          <a:spcPct val="115000"/>
                        </a:lnSpc>
                        <a:spcBef>
                          <a:spcPts val="0"/>
                        </a:spcBef>
                        <a:spcAft>
                          <a:spcPts val="0"/>
                        </a:spcAft>
                      </a:pPr>
                      <a:r>
                        <a:rPr lang="en-US" sz="900" b="1" dirty="0">
                          <a:solidFill>
                            <a:schemeClr val="tx1"/>
                          </a:solidFill>
                          <a:latin typeface="Calibri"/>
                          <a:ea typeface="Calibri"/>
                          <a:cs typeface="Times New Roman"/>
                        </a:rPr>
                        <a:t>Elevator </a:t>
                      </a:r>
                      <a:r>
                        <a:rPr lang="en-US" sz="900" b="1" dirty="0" smtClean="0">
                          <a:solidFill>
                            <a:schemeClr val="tx1"/>
                          </a:solidFill>
                          <a:latin typeface="Calibri"/>
                          <a:ea typeface="Calibri"/>
                          <a:cs typeface="Times New Roman"/>
                        </a:rPr>
                        <a:t>Pitch</a:t>
                      </a:r>
                      <a:r>
                        <a:rPr lang="en-US" sz="900" b="1" dirty="0" smtClean="0">
                          <a:solidFill>
                            <a:schemeClr val="tx1"/>
                          </a:solidFill>
                          <a:latin typeface="+mn-lt"/>
                          <a:ea typeface="Calibri"/>
                          <a:cs typeface="Times New Roman"/>
                        </a:rPr>
                        <a:t>: </a:t>
                      </a:r>
                      <a:r>
                        <a:rPr lang="en-US" sz="900" b="1" dirty="0" smtClean="0">
                          <a:solidFill>
                            <a:srgbClr val="FF0000"/>
                          </a:solidFill>
                          <a:latin typeface="+mn-lt"/>
                          <a:ea typeface="Calibri"/>
                          <a:cs typeface="Times New Roman"/>
                        </a:rPr>
                        <a:t>A mature and robust solution offering deeper capabilities in more areas than any other ERP solution</a:t>
                      </a:r>
                      <a:endParaRPr lang="en-US" sz="900" dirty="0">
                        <a:solidFill>
                          <a:srgbClr val="FF0000"/>
                        </a:solidFill>
                        <a:latin typeface="Calibri"/>
                        <a:ea typeface="Calibri"/>
                        <a:cs typeface="Times New Roman"/>
                      </a:endParaRPr>
                    </a:p>
                  </a:txBody>
                  <a:tcPr marL="77389" marR="77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465247">
                <a:tc>
                  <a:txBody>
                    <a:bodyPr/>
                    <a:lstStyle/>
                    <a:p>
                      <a:r>
                        <a:rPr lang="en-US" sz="850" i="0" kern="1200" dirty="0" smtClean="0">
                          <a:solidFill>
                            <a:schemeClr val="tx1"/>
                          </a:solidFill>
                          <a:latin typeface="+mn-lt"/>
                          <a:ea typeface="+mn-ea"/>
                          <a:cs typeface="+mn-cs"/>
                        </a:rPr>
                        <a:t>JD Edwards EnterpriseOne is a proven ERP software suite with extensive core, operational and specific industry functionality for organizations of any size from small, growing companies to global, multi-divisional enterprises. EnterpriseOne is the most modern, collaborative, and configurable user experience available for any ERP solution and is backed by Oracle’s support policies. Adding to this, an eight -year strategic product roadmap shows continued focus on driving business value, while supporting industry best practices, improving the user experience, and increasing productivity. Lastly, JD Edwards supports multiple platforms and provides the lowest total cost of ownership (TCO) of all Tier 1 ERP solutions available today.</a:t>
                      </a:r>
                      <a:endParaRPr lang="en-US" sz="850" i="0" kern="1200" dirty="0">
                        <a:solidFill>
                          <a:schemeClr val="tx1"/>
                        </a:solidFill>
                        <a:latin typeface="+mn-lt"/>
                        <a:ea typeface="+mn-ea"/>
                        <a:cs typeface="+mn-cs"/>
                      </a:endParaRPr>
                    </a:p>
                  </a:txBody>
                  <a:tcPr marL="77389" marR="77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374650" y="1211865"/>
          <a:ext cx="11462186" cy="1712214"/>
        </p:xfrm>
        <a:graphic>
          <a:graphicData uri="http://schemas.openxmlformats.org/drawingml/2006/table">
            <a:tbl>
              <a:tblPr/>
              <a:tblGrid>
                <a:gridCol w="1952091"/>
                <a:gridCol w="9510095"/>
              </a:tblGrid>
              <a:tr h="13744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1" dirty="0" smtClean="0">
                          <a:solidFill>
                            <a:schemeClr val="tx1"/>
                          </a:solidFill>
                          <a:latin typeface="Calibri" pitchFamily="34" charset="0"/>
                          <a:ea typeface="Calibri"/>
                          <a:cs typeface="Times New Roman"/>
                        </a:rPr>
                        <a:t>Who Do I Sell to?</a:t>
                      </a:r>
                      <a:endParaRPr lang="en-US" sz="900" b="1" dirty="0">
                        <a:solidFill>
                          <a:schemeClr val="tx1"/>
                        </a:solidFill>
                        <a:latin typeface="Calibri" pitchFamily="34" charset="0"/>
                        <a:ea typeface="Calibri"/>
                        <a:cs typeface="Times New Roman"/>
                      </a:endParaRPr>
                    </a:p>
                  </a:txBody>
                  <a:tcPr marL="77389" marR="77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b="1" dirty="0" smtClean="0">
                          <a:solidFill>
                            <a:schemeClr val="tx1"/>
                          </a:solidFill>
                          <a:latin typeface="+mn-lt"/>
                          <a:ea typeface="Calibri"/>
                          <a:cs typeface="Times New Roman"/>
                        </a:rPr>
                        <a:t>Why JDE?  </a:t>
                      </a:r>
                      <a:r>
                        <a:rPr lang="en-US" sz="900" b="1" dirty="0" smtClean="0">
                          <a:solidFill>
                            <a:srgbClr val="FF0000"/>
                          </a:solidFill>
                          <a:latin typeface="+mn-lt"/>
                          <a:ea typeface="Calibri"/>
                          <a:cs typeface="Times New Roman"/>
                        </a:rPr>
                        <a:t>Provides</a:t>
                      </a:r>
                      <a:r>
                        <a:rPr lang="en-US" sz="900" b="1" baseline="0" dirty="0" smtClean="0">
                          <a:solidFill>
                            <a:srgbClr val="FF0000"/>
                          </a:solidFill>
                          <a:latin typeface="+mn-lt"/>
                          <a:ea typeface="Calibri"/>
                          <a:cs typeface="Times New Roman"/>
                        </a:rPr>
                        <a:t> stability, flexibility, growth and continuous innovation</a:t>
                      </a:r>
                      <a:endParaRPr lang="en-US" sz="900" b="1" dirty="0">
                        <a:solidFill>
                          <a:srgbClr val="FF0000"/>
                        </a:solidFill>
                        <a:latin typeface="Calibri" pitchFamily="34" charset="0"/>
                        <a:ea typeface="Calibri"/>
                        <a:cs typeface="Times New Roman"/>
                      </a:endParaRPr>
                    </a:p>
                  </a:txBody>
                  <a:tcPr marL="77389" marR="77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439157">
                <a:tc>
                  <a:txBody>
                    <a:bodyPr/>
                    <a:lstStyle/>
                    <a:p>
                      <a:pPr marL="0" indent="0" algn="l">
                        <a:lnSpc>
                          <a:spcPct val="100000"/>
                        </a:lnSpc>
                        <a:spcBef>
                          <a:spcPts val="0"/>
                        </a:spcBef>
                        <a:buClr>
                          <a:schemeClr val="accent1"/>
                        </a:buClr>
                        <a:buFont typeface="Arial" pitchFamily="34" charset="0"/>
                        <a:buChar char="•"/>
                      </a:pPr>
                      <a:r>
                        <a:rPr lang="en-US" sz="850" b="1" i="0" dirty="0" smtClean="0">
                          <a:latin typeface="+mn-lt"/>
                        </a:rPr>
                        <a:t> C-Suite:</a:t>
                      </a:r>
                      <a:r>
                        <a:rPr lang="en-US" sz="850" b="1" i="0" baseline="0" dirty="0" smtClean="0">
                          <a:latin typeface="+mn-lt"/>
                        </a:rPr>
                        <a:t> </a:t>
                      </a:r>
                      <a:r>
                        <a:rPr lang="en-US" sz="850" b="0" i="0" baseline="0" dirty="0" smtClean="0">
                          <a:latin typeface="+mn-lt"/>
                        </a:rPr>
                        <a:t> CEO,  CIO, CTO, COO</a:t>
                      </a:r>
                    </a:p>
                    <a:p>
                      <a:pPr marL="0" indent="0" algn="l">
                        <a:lnSpc>
                          <a:spcPct val="100000"/>
                        </a:lnSpc>
                        <a:spcBef>
                          <a:spcPts val="0"/>
                        </a:spcBef>
                        <a:buClr>
                          <a:schemeClr val="accent1"/>
                        </a:buClr>
                        <a:buFont typeface="Arial" pitchFamily="34" charset="0"/>
                        <a:buChar char="•"/>
                      </a:pPr>
                      <a:r>
                        <a:rPr lang="en-US" sz="850" b="1" i="0" baseline="0" dirty="0" smtClean="0">
                          <a:latin typeface="+mn-lt"/>
                        </a:rPr>
                        <a:t> VP/Director:</a:t>
                      </a:r>
                      <a:r>
                        <a:rPr lang="en-US" sz="850" b="0" i="0" baseline="0" dirty="0" smtClean="0">
                          <a:latin typeface="+mn-lt"/>
                        </a:rPr>
                        <a:t> VP Supply Chain,</a:t>
                      </a:r>
                      <a:br>
                        <a:rPr lang="en-US" sz="850" b="0" i="0" baseline="0" dirty="0" smtClean="0">
                          <a:latin typeface="+mn-lt"/>
                        </a:rPr>
                      </a:br>
                      <a:r>
                        <a:rPr lang="en-US" sz="850" b="0" i="0" baseline="0" dirty="0" smtClean="0">
                          <a:latin typeface="+mn-lt"/>
                        </a:rPr>
                        <a:t>  Controller, VP Manufacturing, Director</a:t>
                      </a:r>
                      <a:br>
                        <a:rPr lang="en-US" sz="850" b="0" i="0" baseline="0" dirty="0" smtClean="0">
                          <a:latin typeface="+mn-lt"/>
                        </a:rPr>
                      </a:br>
                      <a:r>
                        <a:rPr lang="en-US" sz="850" b="0" i="0" baseline="0" dirty="0" smtClean="0">
                          <a:latin typeface="+mn-lt"/>
                        </a:rPr>
                        <a:t>   of Customer  Service </a:t>
                      </a:r>
                    </a:p>
                  </a:txBody>
                  <a:tcPr marL="77389" marR="77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buClr>
                          <a:schemeClr val="accent1"/>
                        </a:buClr>
                        <a:buFont typeface="Arial" pitchFamily="34" charset="0"/>
                        <a:buChar char="•"/>
                      </a:pPr>
                      <a:r>
                        <a:rPr lang="en-US" sz="850" b="1" i="0" dirty="0" smtClean="0">
                          <a:latin typeface="+mn-lt"/>
                        </a:rPr>
                        <a:t> Low TCO</a:t>
                      </a:r>
                      <a:r>
                        <a:rPr lang="en-US" sz="850" i="0" dirty="0" smtClean="0">
                          <a:latin typeface="+mn-lt"/>
                        </a:rPr>
                        <a:t>: An independent Nucleus Research study showed that SAP is more than four times more costly than JD Edwards EnterpriseOne. </a:t>
                      </a:r>
                    </a:p>
                    <a:p>
                      <a:pPr algn="l">
                        <a:lnSpc>
                          <a:spcPct val="100000"/>
                        </a:lnSpc>
                        <a:spcBef>
                          <a:spcPts val="0"/>
                        </a:spcBef>
                        <a:spcAft>
                          <a:spcPts val="0"/>
                        </a:spcAft>
                        <a:buClr>
                          <a:schemeClr val="accent1"/>
                        </a:buClr>
                        <a:buFont typeface="Arial" pitchFamily="34" charset="0"/>
                        <a:buChar char="•"/>
                      </a:pPr>
                      <a:r>
                        <a:rPr lang="en-US" sz="850" i="0" dirty="0" smtClean="0">
                          <a:latin typeface="+mn-lt"/>
                        </a:rPr>
                        <a:t> </a:t>
                      </a:r>
                      <a:r>
                        <a:rPr lang="en-US" sz="850" b="1" i="0" dirty="0" smtClean="0">
                          <a:latin typeface="+mn-lt"/>
                        </a:rPr>
                        <a:t>Adaptable to </a:t>
                      </a:r>
                      <a:r>
                        <a:rPr lang="en-US" sz="850" b="1" i="0" smtClean="0">
                          <a:latin typeface="+mn-lt"/>
                        </a:rPr>
                        <a:t>your ‘global</a:t>
                      </a:r>
                      <a:r>
                        <a:rPr lang="en-US" sz="850" b="1" i="0" dirty="0" smtClean="0">
                          <a:latin typeface="+mn-lt"/>
                        </a:rPr>
                        <a:t>’ business requirements:</a:t>
                      </a:r>
                      <a:r>
                        <a:rPr lang="en-US" sz="850" i="0" dirty="0" smtClean="0">
                          <a:latin typeface="+mn-lt"/>
                        </a:rPr>
                        <a:t> Enables non-technical administrators and end users the flexibility to meet a wide range of business needs using a rich personalization and configuration layer. </a:t>
                      </a:r>
                    </a:p>
                    <a:p>
                      <a:pPr algn="l">
                        <a:lnSpc>
                          <a:spcPct val="100000"/>
                        </a:lnSpc>
                        <a:spcBef>
                          <a:spcPts val="0"/>
                        </a:spcBef>
                        <a:spcAft>
                          <a:spcPts val="0"/>
                        </a:spcAft>
                        <a:buClr>
                          <a:schemeClr val="accent1"/>
                        </a:buClr>
                        <a:buFont typeface="Arial" pitchFamily="34" charset="0"/>
                        <a:buChar char="•"/>
                      </a:pPr>
                      <a:r>
                        <a:rPr lang="en-US" sz="850" i="0" dirty="0" smtClean="0">
                          <a:latin typeface="+mn-lt"/>
                        </a:rPr>
                        <a:t> </a:t>
                      </a:r>
                      <a:r>
                        <a:rPr lang="en-US" sz="850" b="1" i="0" dirty="0" smtClean="0">
                          <a:latin typeface="+mn-lt"/>
                        </a:rPr>
                        <a:t>Grows and expands with your business:</a:t>
                      </a:r>
                      <a:r>
                        <a:rPr lang="en-US" sz="850" b="0" i="0" baseline="0" dirty="0" smtClean="0">
                          <a:latin typeface="+mn-lt"/>
                        </a:rPr>
                        <a:t> Provides an </a:t>
                      </a:r>
                      <a:r>
                        <a:rPr lang="en-US" sz="850" i="0" dirty="0" smtClean="0">
                          <a:latin typeface="+mn-lt"/>
                        </a:rPr>
                        <a:t>underlying architecture that features a flexible, scalable toolset design built with open standards. JD Edwards offers 70+ applications modules</a:t>
                      </a:r>
                      <a:br>
                        <a:rPr lang="en-US" sz="850" i="0" dirty="0" smtClean="0">
                          <a:latin typeface="+mn-lt"/>
                        </a:rPr>
                      </a:br>
                      <a:r>
                        <a:rPr lang="en-US" sz="850" i="0" dirty="0" smtClean="0">
                          <a:latin typeface="+mn-lt"/>
                        </a:rPr>
                        <a:t>  designed  </a:t>
                      </a:r>
                      <a:r>
                        <a:rPr lang="en-US" sz="850" i="0" baseline="0" dirty="0" smtClean="0">
                          <a:latin typeface="+mn-lt"/>
                        </a:rPr>
                        <a:t>for </a:t>
                      </a:r>
                      <a:r>
                        <a:rPr lang="en-US" sz="850" i="0" dirty="0" smtClean="0">
                          <a:latin typeface="+mn-lt"/>
                        </a:rPr>
                        <a:t>companies to start with a product footprint that meets today's needs,</a:t>
                      </a:r>
                      <a:r>
                        <a:rPr lang="en-US" sz="850" i="0" baseline="0" dirty="0" smtClean="0">
                          <a:latin typeface="+mn-lt"/>
                        </a:rPr>
                        <a:t> which can easily extend with new products alongside growing business requirements.</a:t>
                      </a:r>
                      <a:endParaRPr lang="en-US" sz="850" i="0" dirty="0" smtClean="0">
                        <a:latin typeface="+mn-lt"/>
                      </a:endParaRPr>
                    </a:p>
                    <a:p>
                      <a:pPr algn="l">
                        <a:lnSpc>
                          <a:spcPct val="100000"/>
                        </a:lnSpc>
                        <a:spcBef>
                          <a:spcPts val="0"/>
                        </a:spcBef>
                        <a:spcAft>
                          <a:spcPts val="0"/>
                        </a:spcAft>
                        <a:buClr>
                          <a:schemeClr val="accent1"/>
                        </a:buClr>
                        <a:buFont typeface="Arial" pitchFamily="34" charset="0"/>
                        <a:buChar char="•"/>
                      </a:pPr>
                      <a:r>
                        <a:rPr lang="en-US" sz="850" b="1" i="0" dirty="0" smtClean="0">
                          <a:latin typeface="+mn-lt"/>
                        </a:rPr>
                        <a:t> Adaptable to your IT infrastructure:</a:t>
                      </a:r>
                      <a:r>
                        <a:rPr lang="en-US" sz="850" i="0" dirty="0" smtClean="0">
                          <a:latin typeface="+mn-lt"/>
                        </a:rPr>
                        <a:t> Certified to run on a broad range of technology platforms from Oracle and other vendors, so JD</a:t>
                      </a:r>
                      <a:r>
                        <a:rPr lang="en-US" sz="850" i="0" baseline="0" dirty="0" smtClean="0">
                          <a:latin typeface="+mn-lt"/>
                        </a:rPr>
                        <a:t> Edwards  </a:t>
                      </a:r>
                      <a:r>
                        <a:rPr lang="en-US" sz="850" i="0" dirty="0" smtClean="0">
                          <a:latin typeface="+mn-lt"/>
                        </a:rPr>
                        <a:t>fits into your IT strategy today and keeps your options open</a:t>
                      </a:r>
                      <a:br>
                        <a:rPr lang="en-US" sz="850" i="0" dirty="0" smtClean="0">
                          <a:latin typeface="+mn-lt"/>
                        </a:rPr>
                      </a:br>
                      <a:r>
                        <a:rPr lang="en-US" sz="850" i="0" dirty="0" smtClean="0">
                          <a:latin typeface="+mn-lt"/>
                        </a:rPr>
                        <a:t>  for the future. Packaged integrations to</a:t>
                      </a:r>
                      <a:r>
                        <a:rPr lang="en-US" sz="850" i="1" dirty="0" smtClean="0">
                          <a:latin typeface="+mn-lt"/>
                        </a:rPr>
                        <a:t> ‘</a:t>
                      </a:r>
                      <a:r>
                        <a:rPr lang="en-US" sz="850" i="0" dirty="0" smtClean="0">
                          <a:latin typeface="+mn-lt"/>
                        </a:rPr>
                        <a:t>best-in-class’ applications allows you to quickly</a:t>
                      </a:r>
                      <a:r>
                        <a:rPr lang="en-US" sz="850" i="0" baseline="0" dirty="0" smtClean="0">
                          <a:latin typeface="+mn-lt"/>
                        </a:rPr>
                        <a:t> add additional </a:t>
                      </a:r>
                      <a:r>
                        <a:rPr lang="en-US" sz="850" i="0" dirty="0" smtClean="0">
                          <a:latin typeface="+mn-lt"/>
                        </a:rPr>
                        <a:t>capabilities.</a:t>
                      </a:r>
                    </a:p>
                    <a:p>
                      <a:pPr algn="l">
                        <a:lnSpc>
                          <a:spcPct val="100000"/>
                        </a:lnSpc>
                        <a:spcBef>
                          <a:spcPts val="0"/>
                        </a:spcBef>
                        <a:spcAft>
                          <a:spcPts val="0"/>
                        </a:spcAft>
                        <a:buClr>
                          <a:schemeClr val="accent1"/>
                        </a:buClr>
                        <a:buFont typeface="Arial" pitchFamily="34" charset="0"/>
                        <a:buChar char="•"/>
                      </a:pPr>
                      <a:r>
                        <a:rPr lang="en-US" sz="850" i="0" dirty="0" smtClean="0">
                          <a:latin typeface="+mn-lt"/>
                        </a:rPr>
                        <a:t> </a:t>
                      </a:r>
                      <a:r>
                        <a:rPr lang="en-US" sz="850" b="1" i="0" dirty="0" smtClean="0">
                          <a:latin typeface="+mn-lt"/>
                        </a:rPr>
                        <a:t>8-year published product roadmap:</a:t>
                      </a:r>
                      <a:r>
                        <a:rPr lang="en-US" sz="850" i="0" dirty="0" smtClean="0">
                          <a:latin typeface="+mn-lt"/>
                        </a:rPr>
                        <a:t> Provides leading strategies for Cloud, Mobile applications, integration, analytics</a:t>
                      </a:r>
                      <a:r>
                        <a:rPr lang="en-US" sz="850" i="0" baseline="0" dirty="0" smtClean="0">
                          <a:latin typeface="+mn-lt"/>
                        </a:rPr>
                        <a:t> and reporting, </a:t>
                      </a:r>
                      <a:r>
                        <a:rPr lang="en-US" sz="850" i="0" dirty="0" smtClean="0">
                          <a:latin typeface="+mn-lt"/>
                        </a:rPr>
                        <a:t>and much</a:t>
                      </a:r>
                      <a:r>
                        <a:rPr lang="en-US" sz="850" i="0" baseline="0" dirty="0" smtClean="0">
                          <a:latin typeface="+mn-lt"/>
                        </a:rPr>
                        <a:t> more!</a:t>
                      </a:r>
                    </a:p>
                    <a:p>
                      <a:pPr algn="l">
                        <a:lnSpc>
                          <a:spcPct val="100000"/>
                        </a:lnSpc>
                        <a:spcBef>
                          <a:spcPts val="0"/>
                        </a:spcBef>
                        <a:spcAft>
                          <a:spcPts val="0"/>
                        </a:spcAft>
                        <a:buClr>
                          <a:schemeClr val="accent1"/>
                        </a:buClr>
                        <a:buFont typeface="Arial" pitchFamily="34" charset="0"/>
                        <a:buChar char="•"/>
                      </a:pPr>
                      <a:r>
                        <a:rPr lang="en-US" sz="850" b="1" i="0" baseline="0" dirty="0" smtClean="0">
                          <a:latin typeface="+mn-lt"/>
                        </a:rPr>
                        <a:t> Stronger and better than ever:</a:t>
                      </a:r>
                      <a:r>
                        <a:rPr lang="en-US" sz="850" i="0" baseline="0" dirty="0" smtClean="0">
                          <a:latin typeface="+mn-lt"/>
                        </a:rPr>
                        <a:t> Where other ERP companies are publishing growth figures in the 2-3% range, JD Edwards continued with double digit growth 3 years in a row – unheard of in the industry!</a:t>
                      </a:r>
                    </a:p>
                    <a:p>
                      <a:pPr algn="l">
                        <a:lnSpc>
                          <a:spcPct val="100000"/>
                        </a:lnSpc>
                        <a:spcBef>
                          <a:spcPts val="0"/>
                        </a:spcBef>
                        <a:spcAft>
                          <a:spcPts val="0"/>
                        </a:spcAft>
                        <a:buClr>
                          <a:schemeClr val="accent1"/>
                        </a:buClr>
                        <a:buFont typeface="Arial" pitchFamily="34" charset="0"/>
                        <a:buChar char="•"/>
                      </a:pPr>
                      <a:r>
                        <a:rPr lang="en-US" sz="850" b="1" i="0" baseline="0" dirty="0" smtClean="0">
                          <a:latin typeface="+mn-lt"/>
                        </a:rPr>
                        <a:t> Statistics don’t lie: </a:t>
                      </a:r>
                      <a:r>
                        <a:rPr lang="en-US" sz="850" b="0" i="0" baseline="0" dirty="0" smtClean="0">
                          <a:latin typeface="+mn-lt"/>
                        </a:rPr>
                        <a:t>82% EnterpriseOne customers are either running or upgrading to the current release; 21% migrating from World Software to EnterpriseOne. Continuous innovation and product leadership</a:t>
                      </a:r>
                      <a:br>
                        <a:rPr lang="en-US" sz="850" b="0" i="0" baseline="0" dirty="0" smtClean="0">
                          <a:latin typeface="+mn-lt"/>
                        </a:rPr>
                      </a:br>
                      <a:r>
                        <a:rPr lang="en-US" sz="850" b="0" i="0" baseline="0" dirty="0" smtClean="0">
                          <a:latin typeface="+mn-lt"/>
                        </a:rPr>
                        <a:t>   makes JD Edwards a leading industry solution.  </a:t>
                      </a:r>
                      <a:r>
                        <a:rPr lang="en-US" sz="850" i="0" baseline="0" dirty="0" smtClean="0">
                          <a:latin typeface="+mn-lt"/>
                        </a:rPr>
                        <a:t> </a:t>
                      </a:r>
                    </a:p>
                    <a:p>
                      <a:pPr algn="l">
                        <a:lnSpc>
                          <a:spcPct val="100000"/>
                        </a:lnSpc>
                        <a:spcBef>
                          <a:spcPts val="0"/>
                        </a:spcBef>
                        <a:spcAft>
                          <a:spcPts val="0"/>
                        </a:spcAft>
                        <a:buClr>
                          <a:schemeClr val="accent1"/>
                        </a:buClr>
                        <a:buFont typeface="Arial" pitchFamily="34" charset="0"/>
                        <a:buChar char="•"/>
                      </a:pPr>
                      <a:r>
                        <a:rPr lang="en-US" sz="850" b="1" i="0" baseline="0" dirty="0" smtClean="0">
                          <a:latin typeface="+mn-lt"/>
                        </a:rPr>
                        <a:t> World’s most loyal customer base:</a:t>
                      </a:r>
                      <a:r>
                        <a:rPr lang="en-US" sz="850" i="0" baseline="0" dirty="0" smtClean="0">
                          <a:latin typeface="+mn-lt"/>
                        </a:rPr>
                        <a:t> Recognized in the industry as the solution with the world’s most loyal customers.</a:t>
                      </a:r>
                    </a:p>
                    <a:p>
                      <a:pPr algn="l">
                        <a:lnSpc>
                          <a:spcPct val="100000"/>
                        </a:lnSpc>
                        <a:spcBef>
                          <a:spcPts val="0"/>
                        </a:spcBef>
                        <a:spcAft>
                          <a:spcPts val="0"/>
                        </a:spcAft>
                        <a:buClr>
                          <a:schemeClr val="accent1"/>
                        </a:buClr>
                        <a:buFont typeface="Arial" pitchFamily="34" charset="0"/>
                        <a:buChar char="•"/>
                      </a:pPr>
                      <a:r>
                        <a:rPr lang="en-US" sz="850" i="0" baseline="0" dirty="0" smtClean="0">
                          <a:latin typeface="+mn-lt"/>
                        </a:rPr>
                        <a:t> </a:t>
                      </a:r>
                      <a:r>
                        <a:rPr lang="en-US" sz="850" b="1" i="0" baseline="0" dirty="0" smtClean="0">
                          <a:latin typeface="+mn-lt"/>
                        </a:rPr>
                        <a:t>Expansive Partner Ecosystem</a:t>
                      </a:r>
                      <a:r>
                        <a:rPr lang="en-US" sz="850" b="0" i="0" baseline="0" dirty="0" smtClean="0">
                          <a:latin typeface="+mn-lt"/>
                        </a:rPr>
                        <a:t>:</a:t>
                      </a:r>
                      <a:r>
                        <a:rPr lang="en-US" sz="850" i="0" baseline="0" dirty="0" smtClean="0">
                          <a:latin typeface="+mn-lt"/>
                        </a:rPr>
                        <a:t> 25+ years of history with JD Edwards, midsize and up-market, understands the JD Edwards story and keeps up with new products/technologies.</a:t>
                      </a:r>
                      <a:endParaRPr lang="en-US" sz="850" i="0" dirty="0" smtClean="0">
                        <a:latin typeface="+mn-lt"/>
                      </a:endParaRPr>
                    </a:p>
                  </a:txBody>
                  <a:tcPr marL="77389" marR="77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95" name="Picture 20"/>
          <p:cNvPicPr>
            <a:picLocks noChangeAspect="1"/>
          </p:cNvPicPr>
          <p:nvPr/>
        </p:nvPicPr>
        <p:blipFill>
          <a:blip r:embed="rId3" cstate="print"/>
          <a:srcRect t="9952" b="17836"/>
          <a:stretch>
            <a:fillRect/>
          </a:stretch>
        </p:blipFill>
        <p:spPr bwMode="auto">
          <a:xfrm>
            <a:off x="363538" y="72039"/>
            <a:ext cx="1265237" cy="373062"/>
          </a:xfrm>
          <a:prstGeom prst="rect">
            <a:avLst/>
          </a:prstGeom>
          <a:noFill/>
          <a:ln w="9525">
            <a:noFill/>
            <a:miter lim="800000"/>
            <a:headEnd/>
            <a:tailEnd/>
          </a:ln>
        </p:spPr>
      </p:pic>
      <p:graphicFrame>
        <p:nvGraphicFramePr>
          <p:cNvPr id="9" name="Table 8"/>
          <p:cNvGraphicFramePr>
            <a:graphicFrameLocks noGrp="1"/>
          </p:cNvGraphicFramePr>
          <p:nvPr/>
        </p:nvGraphicFramePr>
        <p:xfrm>
          <a:off x="374650" y="2932498"/>
          <a:ext cx="6424502" cy="1775307"/>
        </p:xfrm>
        <a:graphic>
          <a:graphicData uri="http://schemas.openxmlformats.org/drawingml/2006/table">
            <a:tbl>
              <a:tblPr/>
              <a:tblGrid>
                <a:gridCol w="6424502"/>
              </a:tblGrid>
              <a:tr h="138573">
                <a:tc>
                  <a:txBody>
                    <a:bodyPr/>
                    <a:lstStyle/>
                    <a:p>
                      <a:pPr algn="ctr"/>
                      <a:r>
                        <a:rPr lang="en-US" sz="900" b="1" kern="1200" baseline="0" dirty="0" smtClean="0">
                          <a:solidFill>
                            <a:schemeClr val="tx1"/>
                          </a:solidFill>
                          <a:latin typeface="+mn-lt"/>
                          <a:ea typeface="+mn-ea"/>
                          <a:cs typeface="+mn-cs"/>
                        </a:rPr>
                        <a:t>Conversation Starters/Qualifying Questions</a:t>
                      </a:r>
                      <a:endParaRPr lang="en-US" sz="900" b="1" kern="1200" baseline="0" dirty="0" smtClean="0">
                        <a:solidFill>
                          <a:schemeClr val="accent1"/>
                        </a:solidFill>
                        <a:latin typeface="+mn-lt"/>
                        <a:ea typeface="+mn-ea"/>
                        <a:cs typeface="+mn-cs"/>
                      </a:endParaRPr>
                    </a:p>
                  </a:txBody>
                  <a:tcPr marL="91416" marR="9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636734">
                <a:tc>
                  <a:txBody>
                    <a:bodyPr/>
                    <a:lstStyle/>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baseline="0" dirty="0" smtClean="0">
                          <a:solidFill>
                            <a:schemeClr val="accent4"/>
                          </a:solidFill>
                          <a:latin typeface="+mn-lt"/>
                        </a:rPr>
                        <a:t> A</a:t>
                      </a:r>
                      <a:r>
                        <a:rPr lang="en-US" sz="850" b="0" dirty="0" smtClean="0">
                          <a:solidFill>
                            <a:schemeClr val="accent4"/>
                          </a:solidFill>
                          <a:latin typeface="+mn-lt"/>
                        </a:rPr>
                        <a:t>re you currently using an ERP solution? How important is ‘choice’ to </a:t>
                      </a:r>
                      <a:r>
                        <a:rPr lang="en-US" sz="850" b="0" baseline="0" dirty="0" smtClean="0">
                          <a:solidFill>
                            <a:schemeClr val="accent4"/>
                          </a:solidFill>
                          <a:latin typeface="+mn-lt"/>
                        </a:rPr>
                        <a:t> you?</a:t>
                      </a: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baseline="0" dirty="0" smtClean="0">
                          <a:solidFill>
                            <a:schemeClr val="accent4"/>
                          </a:solidFill>
                          <a:latin typeface="+mn-lt"/>
                        </a:rPr>
                        <a:t> What are the common constraints you experience? </a:t>
                      </a:r>
                      <a:endParaRPr lang="en-US" sz="850" b="0" dirty="0" smtClean="0">
                        <a:solidFill>
                          <a:schemeClr val="accent4"/>
                        </a:solidFill>
                        <a:latin typeface="+mn-lt"/>
                      </a:endParaRP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i="0" baseline="0" dirty="0" smtClean="0">
                          <a:solidFill>
                            <a:schemeClr val="accent4"/>
                          </a:solidFill>
                          <a:latin typeface="+mn-lt"/>
                          <a:cs typeface="Times New Roman" charset="0"/>
                        </a:rPr>
                        <a:t> Wh</a:t>
                      </a:r>
                      <a:r>
                        <a:rPr lang="en-US" sz="850" b="0" i="0" dirty="0" smtClean="0">
                          <a:solidFill>
                            <a:schemeClr val="accent4"/>
                          </a:solidFill>
                          <a:latin typeface="+mn-lt"/>
                          <a:cs typeface="Times New Roman" charset="0"/>
                        </a:rPr>
                        <a:t>at company strategies are currently planned for this year and does your ERP (or other solution) meet the upcoming needs of those</a:t>
                      </a:r>
                      <a:br>
                        <a:rPr lang="en-US" sz="850" b="0" i="0" dirty="0" smtClean="0">
                          <a:solidFill>
                            <a:schemeClr val="accent4"/>
                          </a:solidFill>
                          <a:latin typeface="+mn-lt"/>
                          <a:cs typeface="Times New Roman" charset="0"/>
                        </a:rPr>
                      </a:br>
                      <a:r>
                        <a:rPr lang="en-US" sz="850" b="0" i="0" baseline="0" dirty="0" smtClean="0">
                          <a:solidFill>
                            <a:schemeClr val="accent4"/>
                          </a:solidFill>
                          <a:latin typeface="+mn-lt"/>
                          <a:cs typeface="Times New Roman" charset="0"/>
                        </a:rPr>
                        <a:t>   </a:t>
                      </a:r>
                      <a:r>
                        <a:rPr lang="en-US" sz="850" b="0" i="0" dirty="0" smtClean="0">
                          <a:solidFill>
                            <a:schemeClr val="accent4"/>
                          </a:solidFill>
                          <a:latin typeface="+mn-lt"/>
                          <a:cs typeface="Times New Roman" charset="0"/>
                        </a:rPr>
                        <a:t>initiatives? For example, (role: controller, CFO) are you pursuing mobile applications such as PO Approval to streamline the</a:t>
                      </a:r>
                      <a:r>
                        <a:rPr lang="en-US" sz="850" b="0" i="0" baseline="0" dirty="0" smtClean="0">
                          <a:solidFill>
                            <a:schemeClr val="accent4"/>
                          </a:solidFill>
                          <a:latin typeface="+mn-lt"/>
                          <a:cs typeface="Times New Roman" charset="0"/>
                        </a:rPr>
                        <a:t> pro</a:t>
                      </a:r>
                      <a:r>
                        <a:rPr lang="en-US" sz="850" b="0" i="0" dirty="0" smtClean="0">
                          <a:solidFill>
                            <a:schemeClr val="accent4"/>
                          </a:solidFill>
                          <a:latin typeface="+mn-lt"/>
                          <a:cs typeface="Times New Roman" charset="0"/>
                        </a:rPr>
                        <a:t>curement</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process? </a:t>
                      </a: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i="0" dirty="0" smtClean="0">
                          <a:solidFill>
                            <a:schemeClr val="accent4"/>
                          </a:solidFill>
                          <a:latin typeface="+mn-lt"/>
                          <a:cs typeface="Times New Roman" charset="0"/>
                        </a:rPr>
                        <a:t> What are the objectives</a:t>
                      </a:r>
                      <a:r>
                        <a:rPr lang="en-US" sz="850" b="0" i="0" baseline="0" dirty="0" smtClean="0">
                          <a:solidFill>
                            <a:schemeClr val="accent4"/>
                          </a:solidFill>
                          <a:latin typeface="+mn-lt"/>
                          <a:cs typeface="Times New Roman" charset="0"/>
                        </a:rPr>
                        <a:t> you want to achieve through technology adoption? Have you adopted, or plan to adopt, a mobile strategy?</a:t>
                      </a:r>
                      <a:endParaRPr lang="en-US" sz="850" b="0" i="0" dirty="0" smtClean="0">
                        <a:solidFill>
                          <a:schemeClr val="accent4"/>
                        </a:solidFill>
                        <a:latin typeface="+mn-lt"/>
                        <a:cs typeface="Times New Roman" charset="0"/>
                      </a:endParaRP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i="0" dirty="0" smtClean="0">
                          <a:solidFill>
                            <a:schemeClr val="accent4"/>
                          </a:solidFill>
                          <a:latin typeface="+mn-lt"/>
                          <a:cs typeface="Times New Roman" charset="0"/>
                        </a:rPr>
                        <a:t> Do you have access to real time operational information?  For example, (role: controller, CFO) does your Accounts Receivable group have</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access to the top 10 customers and status of their account in real-time? </a:t>
                      </a: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i="0" dirty="0" smtClean="0">
                          <a:solidFill>
                            <a:schemeClr val="accent4"/>
                          </a:solidFill>
                          <a:latin typeface="+mn-lt"/>
                          <a:cs typeface="Times New Roman" charset="0"/>
                        </a:rPr>
                        <a:t> Do your operational areas adhere to ‘management by exception’ strategies?  For example, (adapt to role you are speaking to) can  you</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monitor time sensitive backorders, or lagging work orders.</a:t>
                      </a: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i="0" dirty="0" smtClean="0">
                          <a:solidFill>
                            <a:schemeClr val="accent4"/>
                          </a:solidFill>
                          <a:latin typeface="+mn-lt"/>
                          <a:cs typeface="Times New Roman" charset="0"/>
                        </a:rPr>
                        <a:t> Have you looked at your process maturity levels? (adapt to operational area) Do you adhere to best-of-breed maintenance strategies?</a:t>
                      </a:r>
                    </a:p>
                  </a:txBody>
                  <a:tcPr marL="91416" marR="91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nvGraphicFramePr>
        <p:xfrm>
          <a:off x="366713" y="4733984"/>
          <a:ext cx="11469986" cy="1567231"/>
        </p:xfrm>
        <a:graphic>
          <a:graphicData uri="http://schemas.openxmlformats.org/drawingml/2006/table">
            <a:tbl>
              <a:tblPr/>
              <a:tblGrid>
                <a:gridCol w="6450546"/>
                <a:gridCol w="5019440"/>
              </a:tblGrid>
              <a:tr h="1630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baseline="0" dirty="0" smtClean="0">
                          <a:solidFill>
                            <a:schemeClr val="tx1"/>
                          </a:solidFill>
                          <a:latin typeface="+mn-lt"/>
                          <a:ea typeface="+mn-ea"/>
                          <a:cs typeface="+mn-cs"/>
                        </a:rPr>
                        <a:t>Solution Highlights</a:t>
                      </a:r>
                      <a:endParaRPr lang="en-US" sz="900" b="1" kern="1200" baseline="0" dirty="0" smtClean="0">
                        <a:solidFill>
                          <a:schemeClr val="accent1"/>
                        </a:solidFill>
                        <a:latin typeface="+mn-lt"/>
                        <a:ea typeface="+mn-ea"/>
                        <a:cs typeface="+mn-cs"/>
                      </a:endParaRPr>
                    </a:p>
                  </a:txBody>
                  <a:tcPr marL="91416" marR="9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r>
                        <a:rPr lang="en-US" sz="900" b="1" dirty="0" smtClean="0">
                          <a:solidFill>
                            <a:schemeClr val="accent4"/>
                          </a:solidFill>
                          <a:latin typeface="+mn-lt"/>
                          <a:ea typeface="Calibri"/>
                          <a:cs typeface="Times New Roman"/>
                        </a:rPr>
                        <a:t>Customers</a:t>
                      </a:r>
                      <a:endParaRPr lang="en-US" sz="900" b="1" dirty="0">
                        <a:solidFill>
                          <a:schemeClr val="accent4"/>
                        </a:solidFill>
                        <a:latin typeface="+mn-lt"/>
                        <a:ea typeface="Calibri"/>
                        <a:cs typeface="Times New Roman"/>
                      </a:endParaRPr>
                    </a:p>
                  </a:txBody>
                  <a:tcPr marL="91416" marR="9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404178">
                <a:tc>
                  <a:txBody>
                    <a:bodyPr/>
                    <a:lstStyle/>
                    <a:p>
                      <a:pPr algn="l">
                        <a:buClr>
                          <a:schemeClr val="accent1"/>
                        </a:buClr>
                        <a:buFont typeface="Arial" pitchFamily="34" charset="0"/>
                        <a:buChar char="•"/>
                      </a:pPr>
                      <a:r>
                        <a:rPr lang="en-US" sz="850" i="1" baseline="0" dirty="0" smtClean="0">
                          <a:solidFill>
                            <a:schemeClr val="accent4"/>
                          </a:solidFill>
                        </a:rPr>
                        <a:t> </a:t>
                      </a:r>
                      <a:r>
                        <a:rPr lang="en-US" sz="850" i="0" baseline="0" dirty="0" smtClean="0">
                          <a:solidFill>
                            <a:schemeClr val="accent4"/>
                          </a:solidFill>
                        </a:rPr>
                        <a:t>Innovative user interface; runs on tablets and smart phones (65 mobile apps and counting).</a:t>
                      </a:r>
                    </a:p>
                    <a:p>
                      <a:pPr algn="l">
                        <a:buClr>
                          <a:schemeClr val="accent1"/>
                        </a:buClr>
                        <a:buFont typeface="Arial" pitchFamily="34" charset="0"/>
                        <a:buChar char="•"/>
                      </a:pPr>
                      <a:r>
                        <a:rPr lang="en-US" sz="850" i="0" baseline="0" dirty="0" smtClean="0">
                          <a:solidFill>
                            <a:schemeClr val="accent4"/>
                          </a:solidFill>
                        </a:rPr>
                        <a:t> Flexible configuration rather than customization.</a:t>
                      </a:r>
                    </a:p>
                    <a:p>
                      <a:pPr algn="l">
                        <a:buClr>
                          <a:schemeClr val="accent1"/>
                        </a:buClr>
                        <a:buFont typeface="Arial" pitchFamily="34" charset="0"/>
                        <a:buChar char="•"/>
                      </a:pPr>
                      <a:r>
                        <a:rPr lang="en-US" sz="850" i="0" baseline="0" dirty="0" smtClean="0">
                          <a:solidFill>
                            <a:schemeClr val="accent4"/>
                          </a:solidFill>
                        </a:rPr>
                        <a:t> Supported integrations and Oracle Cloud strategies (Oracle Sales Cloud, Oracle Talent Cloud).</a:t>
                      </a:r>
                    </a:p>
                    <a:p>
                      <a:pPr algn="l">
                        <a:buClr>
                          <a:schemeClr val="accent1"/>
                        </a:buClr>
                        <a:buFont typeface="Arial" pitchFamily="34" charset="0"/>
                        <a:buChar char="•"/>
                      </a:pPr>
                      <a:r>
                        <a:rPr lang="en-US" sz="850" i="0" baseline="0" dirty="0" smtClean="0">
                          <a:solidFill>
                            <a:schemeClr val="accent4"/>
                          </a:solidFill>
                        </a:rPr>
                        <a:t> Real-time operational reporting and analytics solution specifically designed for end users with intuitive interface (One View Reporting).</a:t>
                      </a:r>
                    </a:p>
                    <a:p>
                      <a:pPr algn="l">
                        <a:buClr>
                          <a:schemeClr val="accent1"/>
                        </a:buClr>
                        <a:buFont typeface="Arial" pitchFamily="34" charset="0"/>
                        <a:buChar char="•"/>
                      </a:pPr>
                      <a:r>
                        <a:rPr lang="en-US" sz="850" i="0" baseline="0" dirty="0" smtClean="0">
                          <a:solidFill>
                            <a:schemeClr val="accent4"/>
                          </a:solidFill>
                        </a:rPr>
                        <a:t> Strategic roadmap includes Cloud solutions, Exa (In-Memory applications), Internet of Things (machine-to-machine), Mobility, Industry. </a:t>
                      </a:r>
                    </a:p>
                    <a:p>
                      <a:pPr algn="l">
                        <a:buClr>
                          <a:schemeClr val="accent1"/>
                        </a:buClr>
                        <a:buFont typeface="Arial" pitchFamily="34" charset="0"/>
                        <a:buChar char="•"/>
                      </a:pPr>
                      <a:r>
                        <a:rPr lang="en-US" sz="850" i="0" baseline="0" dirty="0" smtClean="0">
                          <a:solidFill>
                            <a:schemeClr val="accent4"/>
                          </a:solidFill>
                        </a:rPr>
                        <a:t> Supports global, multi-division companies. </a:t>
                      </a:r>
                    </a:p>
                    <a:p>
                      <a:pPr algn="l">
                        <a:buClr>
                          <a:schemeClr val="accent1"/>
                        </a:buClr>
                        <a:buFont typeface="Arial" pitchFamily="34" charset="0"/>
                        <a:buChar char="•"/>
                      </a:pPr>
                      <a:r>
                        <a:rPr lang="en-US" sz="850" i="0" baseline="0" dirty="0" smtClean="0">
                          <a:solidFill>
                            <a:schemeClr val="accent4"/>
                          </a:solidFill>
                        </a:rPr>
                        <a:t> Proven low total cost of ownership (TCO).</a:t>
                      </a:r>
                    </a:p>
                    <a:p>
                      <a:pPr algn="l">
                        <a:buClr>
                          <a:schemeClr val="accent1"/>
                        </a:buClr>
                        <a:buFont typeface="Arial" pitchFamily="34" charset="0"/>
                        <a:buChar char="•"/>
                      </a:pPr>
                      <a:r>
                        <a:rPr lang="en-US" sz="850" i="0" baseline="0" dirty="0" smtClean="0">
                          <a:solidFill>
                            <a:schemeClr val="accent4"/>
                          </a:solidFill>
                        </a:rPr>
                        <a:t> Multi-platform, choice of deployment, single database, pure internet. </a:t>
                      </a:r>
                    </a:p>
                    <a:p>
                      <a:pPr algn="l">
                        <a:buClr>
                          <a:schemeClr val="accent1"/>
                        </a:buClr>
                        <a:buFont typeface="Arial" pitchFamily="34" charset="0"/>
                        <a:buChar char="•"/>
                      </a:pPr>
                      <a:r>
                        <a:rPr lang="en-US" sz="850" b="0" i="0" baseline="0" dirty="0" smtClean="0">
                          <a:solidFill>
                            <a:schemeClr val="accent4"/>
                          </a:solidFill>
                        </a:rPr>
                        <a:t> Continuous focus on deep industry-wide functionality—’end to end’ from capturing information to providing real-time operational</a:t>
                      </a:r>
                      <a:br>
                        <a:rPr lang="en-US" sz="850" b="0" i="0" baseline="0" dirty="0" smtClean="0">
                          <a:solidFill>
                            <a:schemeClr val="accent4"/>
                          </a:solidFill>
                        </a:rPr>
                      </a:br>
                      <a:r>
                        <a:rPr lang="en-US" sz="850" b="0" i="0" baseline="0" dirty="0" smtClean="0">
                          <a:solidFill>
                            <a:schemeClr val="accent4"/>
                          </a:solidFill>
                        </a:rPr>
                        <a:t>   information (out of the box) to the end user.</a:t>
                      </a:r>
                      <a:endParaRPr lang="en-US" sz="850" b="0" i="0" dirty="0" smtClean="0">
                        <a:solidFill>
                          <a:schemeClr val="accent4"/>
                        </a:solidFill>
                      </a:endParaRPr>
                    </a:p>
                  </a:txBody>
                  <a:tcPr marL="91416" marR="91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ct val="0"/>
                        </a:spcBef>
                      </a:pPr>
                      <a:endParaRPr lang="en-US" sz="850" b="0" dirty="0" smtClean="0">
                        <a:solidFill>
                          <a:schemeClr val="accent4"/>
                        </a:solidFill>
                        <a:cs typeface="Arial" charset="0"/>
                      </a:endParaRPr>
                    </a:p>
                  </a:txBody>
                  <a:tcPr marL="91416" marR="9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6826313" y="2935674"/>
          <a:ext cx="5011283" cy="1769364"/>
        </p:xfrm>
        <a:graphic>
          <a:graphicData uri="http://schemas.openxmlformats.org/drawingml/2006/table">
            <a:tbl>
              <a:tblPr/>
              <a:tblGrid>
                <a:gridCol w="5011283"/>
              </a:tblGrid>
              <a:tr h="132411">
                <a:tc>
                  <a:txBody>
                    <a:bodyPr/>
                    <a:lstStyle/>
                    <a:p>
                      <a:pPr algn="ctr"/>
                      <a:r>
                        <a:rPr lang="en-US" sz="900" b="1" kern="1200" baseline="0" dirty="0" smtClean="0">
                          <a:solidFill>
                            <a:schemeClr val="tx1"/>
                          </a:solidFill>
                          <a:latin typeface="+mn-lt"/>
                          <a:ea typeface="+mn-ea"/>
                          <a:cs typeface="+mn-cs"/>
                        </a:rPr>
                        <a:t>Industry Focus: </a:t>
                      </a:r>
                      <a:r>
                        <a:rPr lang="en-US" sz="900" b="1" kern="1200" baseline="0" dirty="0" smtClean="0">
                          <a:solidFill>
                            <a:schemeClr val="accent1"/>
                          </a:solidFill>
                          <a:latin typeface="+mn-lt"/>
                          <a:ea typeface="+mn-ea"/>
                          <a:cs typeface="+mn-cs"/>
                        </a:rPr>
                        <a:t>An ERP leader for industry depth</a:t>
                      </a:r>
                      <a:endParaRPr lang="en-US" sz="900" b="1" dirty="0">
                        <a:solidFill>
                          <a:schemeClr val="accent1"/>
                        </a:solidFill>
                        <a:latin typeface="+mn-lt"/>
                        <a:ea typeface="Calibri"/>
                        <a:cs typeface="Times New Roman"/>
                      </a:endParaRPr>
                    </a:p>
                  </a:txBody>
                  <a:tcPr marL="91416" marR="9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1585401">
                <a:tc>
                  <a:txBody>
                    <a:bodyPr/>
                    <a:lstStyle/>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i="0" dirty="0" smtClean="0">
                          <a:latin typeface="+mn-lt"/>
                          <a:cs typeface="Times New Roman" charset="0"/>
                        </a:rPr>
                        <a:t> </a:t>
                      </a:r>
                      <a:r>
                        <a:rPr lang="en-US" sz="850" b="1" i="0" dirty="0" smtClean="0">
                          <a:solidFill>
                            <a:schemeClr val="accent4"/>
                          </a:solidFill>
                          <a:latin typeface="+mn-lt"/>
                          <a:cs typeface="Times New Roman" charset="0"/>
                        </a:rPr>
                        <a:t>Manufacturing and Distribution</a:t>
                      </a:r>
                      <a:r>
                        <a:rPr lang="en-US" sz="850" b="0" i="0" dirty="0" smtClean="0">
                          <a:solidFill>
                            <a:schemeClr val="accent4"/>
                          </a:solidFill>
                          <a:latin typeface="+mn-lt"/>
                          <a:cs typeface="Times New Roman" charset="0"/>
                        </a:rPr>
                        <a:t>:</a:t>
                      </a:r>
                      <a:r>
                        <a:rPr lang="en-US" sz="850" b="0" i="0" baseline="0" dirty="0" smtClean="0">
                          <a:solidFill>
                            <a:schemeClr val="accent4"/>
                          </a:solidFill>
                          <a:latin typeface="+mn-lt"/>
                          <a:cs typeface="Times New Roman" charset="0"/>
                        </a:rPr>
                        <a:t> </a:t>
                      </a:r>
                      <a:r>
                        <a:rPr lang="en-US" sz="850" b="0" i="0" dirty="0" smtClean="0">
                          <a:solidFill>
                            <a:schemeClr val="accent4"/>
                          </a:solidFill>
                          <a:latin typeface="+mn-lt"/>
                          <a:cs typeface="Times New Roman" charset="0"/>
                        </a:rPr>
                        <a:t>Manufacturing, Automotive, Chemical, Paper &amp; Packaging – Helps</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manufacturers especially those that operate within a mixed-mode (process, discrete, repetitive, flow/lean </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etc) manufacturing environment develop, manufacture, and distribute products in a timely fashion.</a:t>
                      </a: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1" i="0" dirty="0" smtClean="0">
                          <a:solidFill>
                            <a:schemeClr val="accent4"/>
                          </a:solidFill>
                          <a:latin typeface="+mn-lt"/>
                          <a:cs typeface="Times New Roman" charset="0"/>
                        </a:rPr>
                        <a:t> Consumer  Goods</a:t>
                      </a:r>
                      <a:r>
                        <a:rPr lang="en-US" sz="850" b="0" i="0" dirty="0" smtClean="0">
                          <a:solidFill>
                            <a:schemeClr val="accent4"/>
                          </a:solidFill>
                          <a:latin typeface="+mn-lt"/>
                          <a:cs typeface="Times New Roman" charset="0"/>
                        </a:rPr>
                        <a:t>: Food &amp; Beverage, Fashion and Apparel – Ability to manage complex supply chains,</a:t>
                      </a:r>
                      <a:br>
                        <a:rPr lang="en-US" sz="850" b="0" i="0" dirty="0" smtClean="0">
                          <a:solidFill>
                            <a:schemeClr val="accent4"/>
                          </a:solidFill>
                          <a:latin typeface="+mn-lt"/>
                          <a:cs typeface="Times New Roman" charset="0"/>
                        </a:rPr>
                      </a:br>
                      <a:r>
                        <a:rPr lang="en-US" sz="850" b="0" i="0" baseline="0" dirty="0" smtClean="0">
                          <a:solidFill>
                            <a:schemeClr val="accent4"/>
                          </a:solidFill>
                          <a:latin typeface="+mn-lt"/>
                          <a:cs typeface="Times New Roman" charset="0"/>
                        </a:rPr>
                        <a:t>   </a:t>
                      </a:r>
                      <a:r>
                        <a:rPr lang="en-US" sz="850" b="0" i="0" dirty="0" smtClean="0">
                          <a:solidFill>
                            <a:schemeClr val="accent4"/>
                          </a:solidFill>
                          <a:latin typeface="+mn-lt"/>
                          <a:cs typeface="Times New Roman" charset="0"/>
                        </a:rPr>
                        <a:t>optimize inventory and supplier performance, provide traceability from supplier to store and manage</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complex pricing scenarios.</a:t>
                      </a: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0" i="0" dirty="0" smtClean="0">
                          <a:solidFill>
                            <a:schemeClr val="accent4"/>
                          </a:solidFill>
                          <a:latin typeface="+mn-lt"/>
                          <a:cs typeface="Times New Roman" charset="0"/>
                        </a:rPr>
                        <a:t> </a:t>
                      </a:r>
                      <a:r>
                        <a:rPr lang="en-US" sz="850" b="1" i="0" dirty="0" smtClean="0">
                          <a:solidFill>
                            <a:schemeClr val="accent4"/>
                          </a:solidFill>
                          <a:latin typeface="+mn-lt"/>
                          <a:cs typeface="Times New Roman" charset="0"/>
                        </a:rPr>
                        <a:t>Projects and Services: </a:t>
                      </a:r>
                      <a:r>
                        <a:rPr lang="en-US" sz="850" b="0" i="0" dirty="0" smtClean="0">
                          <a:solidFill>
                            <a:schemeClr val="accent4"/>
                          </a:solidFill>
                          <a:latin typeface="+mn-lt"/>
                          <a:cs typeface="Times New Roman" charset="0"/>
                        </a:rPr>
                        <a:t>Engineering and Construction, Homebuilding – Provide timely information to project</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stakeholders, manage skilled or certified resources, maximize contract margin by controlling project </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performance.</a:t>
                      </a:r>
                    </a:p>
                    <a:p>
                      <a:pPr marL="0" marR="0" indent="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sz="850" b="1" i="0" dirty="0" smtClean="0">
                          <a:solidFill>
                            <a:schemeClr val="accent4"/>
                          </a:solidFill>
                          <a:latin typeface="+mn-lt"/>
                          <a:cs typeface="Times New Roman" charset="0"/>
                        </a:rPr>
                        <a:t> Asset Intensive: </a:t>
                      </a:r>
                      <a:r>
                        <a:rPr lang="en-US" sz="850" b="0" i="0" dirty="0" smtClean="0">
                          <a:solidFill>
                            <a:schemeClr val="accent4"/>
                          </a:solidFill>
                          <a:latin typeface="+mn-lt"/>
                          <a:cs typeface="Times New Roman" charset="0"/>
                        </a:rPr>
                        <a:t>Mining, Natural Resources, Oil and Gas, Green Energy, Chemicals and Lubricants,</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Commercial and Investment Real Estate, Utilities – industries wherein the core business value proposition</a:t>
                      </a:r>
                      <a:br>
                        <a:rPr lang="en-US" sz="850" b="0" i="0" dirty="0" smtClean="0">
                          <a:solidFill>
                            <a:schemeClr val="accent4"/>
                          </a:solidFill>
                          <a:latin typeface="+mn-lt"/>
                          <a:cs typeface="Times New Roman" charset="0"/>
                        </a:rPr>
                      </a:br>
                      <a:r>
                        <a:rPr lang="en-US" sz="850" b="0" i="0" dirty="0" smtClean="0">
                          <a:solidFill>
                            <a:schemeClr val="accent4"/>
                          </a:solidFill>
                          <a:latin typeface="+mn-lt"/>
                          <a:cs typeface="Times New Roman" charset="0"/>
                        </a:rPr>
                        <a:t>  relies primarily upon the management of the capital assets.</a:t>
                      </a:r>
                    </a:p>
                  </a:txBody>
                  <a:tcPr marL="91416" marR="914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45"/>
          <p:cNvGrpSpPr/>
          <p:nvPr/>
        </p:nvGrpSpPr>
        <p:grpSpPr>
          <a:xfrm>
            <a:off x="7116016" y="4952243"/>
            <a:ext cx="4526733" cy="1294646"/>
            <a:chOff x="6933885" y="4906980"/>
            <a:chExt cx="4781299" cy="1385178"/>
          </a:xfrm>
        </p:grpSpPr>
        <p:grpSp>
          <p:nvGrpSpPr>
            <p:cNvPr id="3" name="Group 36"/>
            <p:cNvGrpSpPr/>
            <p:nvPr/>
          </p:nvGrpSpPr>
          <p:grpSpPr>
            <a:xfrm>
              <a:off x="6933885" y="4906980"/>
              <a:ext cx="1159913" cy="1385178"/>
              <a:chOff x="5024670" y="3675706"/>
              <a:chExt cx="887239" cy="1439504"/>
            </a:xfrm>
          </p:grpSpPr>
          <p:pic>
            <p:nvPicPr>
              <p:cNvPr id="76" name="Picture 4" descr="http://www.oracle.com/ocom/groups/public/@ocom/documents/digitalasset/2159080.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2659" y="4040838"/>
                <a:ext cx="532470" cy="163660"/>
              </a:xfrm>
              <a:prstGeom prst="rect">
                <a:avLst/>
              </a:prstGeom>
              <a:noFill/>
              <a:ln>
                <a:noFill/>
              </a:ln>
            </p:spPr>
          </p:pic>
          <p:pic>
            <p:nvPicPr>
              <p:cNvPr id="77" name="Picture 5"/>
              <p:cNvPicPr/>
              <p:nvPr/>
            </p:nvPicPr>
            <p:blipFill>
              <a:blip r:embed="rId5" cstate="print"/>
              <a:stretch>
                <a:fillRect/>
              </a:stretch>
            </p:blipFill>
            <p:spPr>
              <a:xfrm>
                <a:off x="5057082" y="4255794"/>
                <a:ext cx="723624" cy="89466"/>
              </a:xfrm>
              <a:prstGeom prst="rect">
                <a:avLst/>
              </a:prstGeom>
            </p:spPr>
          </p:pic>
          <p:pic>
            <p:nvPicPr>
              <p:cNvPr id="78" name="Picture 6"/>
              <p:cNvPicPr/>
              <p:nvPr/>
            </p:nvPicPr>
            <p:blipFill>
              <a:blip r:embed="rId6" cstate="print"/>
              <a:stretch>
                <a:fillRect/>
              </a:stretch>
            </p:blipFill>
            <p:spPr>
              <a:xfrm>
                <a:off x="5048983" y="3845423"/>
                <a:ext cx="739823" cy="156332"/>
              </a:xfrm>
              <a:prstGeom prst="rect">
                <a:avLst/>
              </a:prstGeom>
            </p:spPr>
          </p:pic>
          <p:pic>
            <p:nvPicPr>
              <p:cNvPr id="79" name="Picture 7" descr="kinross-gold.jpg"/>
              <p:cNvPicPr/>
              <p:nvPr/>
            </p:nvPicPr>
            <p:blipFill>
              <a:blip r:embed="rId7" cstate="print"/>
              <a:srcRect/>
              <a:stretch>
                <a:fillRect/>
              </a:stretch>
            </p:blipFill>
            <p:spPr bwMode="auto">
              <a:xfrm>
                <a:off x="5068208" y="4392584"/>
                <a:ext cx="701372" cy="126401"/>
              </a:xfrm>
              <a:prstGeom prst="rect">
                <a:avLst/>
              </a:prstGeom>
              <a:noFill/>
              <a:ln w="9525">
                <a:noFill/>
                <a:miter lim="800000"/>
                <a:headEnd/>
                <a:tailEnd/>
              </a:ln>
            </p:spPr>
          </p:pic>
          <p:pic>
            <p:nvPicPr>
              <p:cNvPr id="80" name="Picture 8" descr="weatherford.jpg"/>
              <p:cNvPicPr/>
              <p:nvPr/>
            </p:nvPicPr>
            <p:blipFill>
              <a:blip r:embed="rId8" cstate="print"/>
              <a:srcRect/>
              <a:stretch>
                <a:fillRect/>
              </a:stretch>
            </p:blipFill>
            <p:spPr bwMode="auto">
              <a:xfrm>
                <a:off x="5132456" y="3675706"/>
                <a:ext cx="572876" cy="137572"/>
              </a:xfrm>
              <a:prstGeom prst="rect">
                <a:avLst/>
              </a:prstGeom>
              <a:noFill/>
              <a:ln w="9525">
                <a:noFill/>
                <a:miter lim="800000"/>
                <a:headEnd/>
                <a:tailEnd/>
              </a:ln>
            </p:spPr>
          </p:pic>
          <p:pic>
            <p:nvPicPr>
              <p:cNvPr id="81" name="Picture 9" descr="semco-energy.JPG"/>
              <p:cNvPicPr/>
              <p:nvPr/>
            </p:nvPicPr>
            <p:blipFill>
              <a:blip r:embed="rId9" cstate="print"/>
              <a:srcRect/>
              <a:stretch>
                <a:fillRect/>
              </a:stretch>
            </p:blipFill>
            <p:spPr bwMode="auto">
              <a:xfrm>
                <a:off x="5116394" y="4730944"/>
                <a:ext cx="605000" cy="196164"/>
              </a:xfrm>
              <a:prstGeom prst="rect">
                <a:avLst/>
              </a:prstGeom>
              <a:noFill/>
              <a:ln w="9525">
                <a:noFill/>
                <a:miter lim="800000"/>
                <a:headEnd/>
                <a:tailEnd/>
              </a:ln>
            </p:spPr>
          </p:pic>
          <p:pic>
            <p:nvPicPr>
              <p:cNvPr id="82" name="Picture 10" descr="orlando-utilities.jpg"/>
              <p:cNvPicPr/>
              <p:nvPr/>
            </p:nvPicPr>
            <p:blipFill>
              <a:blip r:embed="rId10" cstate="print"/>
              <a:srcRect/>
              <a:stretch>
                <a:fillRect/>
              </a:stretch>
            </p:blipFill>
            <p:spPr bwMode="auto">
              <a:xfrm>
                <a:off x="5108363" y="4529374"/>
                <a:ext cx="621062" cy="182029"/>
              </a:xfrm>
              <a:prstGeom prst="rect">
                <a:avLst/>
              </a:prstGeom>
              <a:noFill/>
              <a:ln w="9525">
                <a:noFill/>
                <a:miter lim="800000"/>
                <a:headEnd/>
                <a:tailEnd/>
              </a:ln>
            </p:spPr>
          </p:pic>
          <p:sp>
            <p:nvSpPr>
              <p:cNvPr id="83" name="TextBox 11"/>
              <p:cNvSpPr txBox="1"/>
              <p:nvPr/>
            </p:nvSpPr>
            <p:spPr>
              <a:xfrm>
                <a:off x="5024670" y="5018330"/>
                <a:ext cx="887239" cy="968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vert="horz" wrap="square" lIns="0" tIns="0" rIns="0" bIns="0" rtlCol="0">
                <a:noAutofit/>
              </a:bodyPr>
              <a:lstStyle/>
              <a:p>
                <a:pPr algn="ctr">
                  <a:lnSpc>
                    <a:spcPct val="90000"/>
                  </a:lnSpc>
                </a:pPr>
                <a:r>
                  <a:rPr lang="en-US" sz="700" b="1" dirty="0" smtClean="0">
                    <a:solidFill>
                      <a:srgbClr val="000000"/>
                    </a:solidFill>
                    <a:latin typeface="+mn-lt"/>
                  </a:rPr>
                  <a:t>ASSET INTENSIVE</a:t>
                </a:r>
                <a:endParaRPr lang="en-US" sz="700" dirty="0">
                  <a:solidFill>
                    <a:srgbClr val="000000"/>
                  </a:solidFill>
                  <a:latin typeface="+mn-lt"/>
                </a:endParaRPr>
              </a:p>
            </p:txBody>
          </p:sp>
        </p:grpSp>
        <p:grpSp>
          <p:nvGrpSpPr>
            <p:cNvPr id="4" name="Group 38"/>
            <p:cNvGrpSpPr/>
            <p:nvPr/>
          </p:nvGrpSpPr>
          <p:grpSpPr>
            <a:xfrm>
              <a:off x="9361282" y="4988460"/>
              <a:ext cx="1086417" cy="1285589"/>
              <a:chOff x="7796548" y="3736773"/>
              <a:chExt cx="736172" cy="1492152"/>
            </a:xfrm>
          </p:grpSpPr>
          <p:sp>
            <p:nvSpPr>
              <p:cNvPr id="67" name="TextBox 66"/>
              <p:cNvSpPr txBox="1"/>
              <p:nvPr/>
            </p:nvSpPr>
            <p:spPr>
              <a:xfrm>
                <a:off x="7796548" y="5089321"/>
                <a:ext cx="736172" cy="1396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vert="horz" wrap="square" lIns="0" tIns="0" rIns="0" bIns="0" rtlCol="0">
                <a:noAutofit/>
              </a:bodyPr>
              <a:lstStyle/>
              <a:p>
                <a:pPr algn="ctr">
                  <a:lnSpc>
                    <a:spcPct val="90000"/>
                  </a:lnSpc>
                </a:pPr>
                <a:r>
                  <a:rPr lang="en-US" sz="700" b="1" dirty="0" smtClean="0">
                    <a:solidFill>
                      <a:srgbClr val="000000"/>
                    </a:solidFill>
                    <a:latin typeface="+mn-lt"/>
                  </a:rPr>
                  <a:t>MFG &amp; DISTRIBUTION</a:t>
                </a:r>
                <a:endParaRPr lang="en-US" sz="700" dirty="0" smtClean="0">
                  <a:solidFill>
                    <a:srgbClr val="000000"/>
                  </a:solidFill>
                  <a:latin typeface="+mn-lt"/>
                </a:endParaRPr>
              </a:p>
              <a:p>
                <a:pPr algn="ctr">
                  <a:lnSpc>
                    <a:spcPct val="90000"/>
                  </a:lnSpc>
                </a:pPr>
                <a:endParaRPr lang="en-US" sz="700" dirty="0">
                  <a:solidFill>
                    <a:srgbClr val="000000"/>
                  </a:solidFill>
                </a:endParaRPr>
              </a:p>
            </p:txBody>
          </p:sp>
          <p:pic>
            <p:nvPicPr>
              <p:cNvPr id="68" name="Picture 67" descr="http://www.oracle.com/ocom/groups/public/@ocom/documents/digitalasset/2008178.gif"/>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96548" y="3736773"/>
                <a:ext cx="669248" cy="153889"/>
              </a:xfrm>
              <a:prstGeom prst="rect">
                <a:avLst/>
              </a:prstGeom>
              <a:noFill/>
              <a:ln>
                <a:noFill/>
              </a:ln>
            </p:spPr>
          </p:pic>
          <p:pic>
            <p:nvPicPr>
              <p:cNvPr id="69" name="Picture 68" descr="http://www.oracle.com/ocom/groups/public/@ocom/documents/digitalasset/2056983.gif"/>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96548" y="3946844"/>
                <a:ext cx="669248" cy="100150"/>
              </a:xfrm>
              <a:prstGeom prst="rect">
                <a:avLst/>
              </a:prstGeom>
              <a:noFill/>
              <a:ln>
                <a:noFill/>
              </a:ln>
            </p:spPr>
          </p:pic>
          <p:pic>
            <p:nvPicPr>
              <p:cNvPr id="70" name="Picture 69" descr="http://www.oracle.com/ocom/groups/public/@ocom/documents/digitalasset/2132555.gif"/>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96548" y="4093405"/>
                <a:ext cx="669248" cy="70838"/>
              </a:xfrm>
              <a:prstGeom prst="rect">
                <a:avLst/>
              </a:prstGeom>
              <a:noFill/>
              <a:ln>
                <a:noFill/>
              </a:ln>
            </p:spPr>
          </p:pic>
          <p:pic>
            <p:nvPicPr>
              <p:cNvPr id="71" name="Picture 70" descr="http://www.oracle.com/ocom/groups/public/@ocom/documents/digitalasset/1900924.gif"/>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96548" y="4203325"/>
                <a:ext cx="669248" cy="97707"/>
              </a:xfrm>
              <a:prstGeom prst="rect">
                <a:avLst/>
              </a:prstGeom>
              <a:noFill/>
              <a:ln>
                <a:noFill/>
              </a:ln>
            </p:spPr>
          </p:pic>
          <p:pic>
            <p:nvPicPr>
              <p:cNvPr id="72" name="Picture 71" descr="http://www.oracle.com/ocom/groups/public/@ocom/documents/digitalasset/2220275.gif"/>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96548" y="4340115"/>
                <a:ext cx="669248" cy="112363"/>
              </a:xfrm>
              <a:prstGeom prst="rect">
                <a:avLst/>
              </a:prstGeom>
              <a:noFill/>
              <a:ln>
                <a:noFill/>
              </a:ln>
            </p:spPr>
          </p:pic>
          <p:pic>
            <p:nvPicPr>
              <p:cNvPr id="73" name="Picture 72" descr="http://www.oracle.com/ocom/groups/public/@ocom/documents/digitalasset/2046564.gif"/>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53016" y="4515988"/>
                <a:ext cx="556312" cy="62945"/>
              </a:xfrm>
              <a:prstGeom prst="rect">
                <a:avLst/>
              </a:prstGeom>
              <a:noFill/>
              <a:ln>
                <a:noFill/>
              </a:ln>
            </p:spPr>
          </p:pic>
          <p:pic>
            <p:nvPicPr>
              <p:cNvPr id="74" name="Picture 73" descr="http://www.oracle.com/ocom/groups/public/@ocom/documents/digitalasset/2167259.gif"/>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96548" y="4633237"/>
                <a:ext cx="669248" cy="87937"/>
              </a:xfrm>
              <a:prstGeom prst="rect">
                <a:avLst/>
              </a:prstGeom>
              <a:noFill/>
              <a:ln>
                <a:noFill/>
              </a:ln>
            </p:spPr>
          </p:pic>
          <p:pic>
            <p:nvPicPr>
              <p:cNvPr id="75" name="Picture 74" descr="http://www.oracle.com/ocom/groups/public/@ocom/documents/digitalasset/1975265.gif"/>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96548" y="4789569"/>
                <a:ext cx="669248" cy="127019"/>
              </a:xfrm>
              <a:prstGeom prst="rect">
                <a:avLst/>
              </a:prstGeom>
              <a:noFill/>
              <a:ln>
                <a:noFill/>
              </a:ln>
            </p:spPr>
          </p:pic>
        </p:grpSp>
        <p:grpSp>
          <p:nvGrpSpPr>
            <p:cNvPr id="5" name="Group 39"/>
            <p:cNvGrpSpPr/>
            <p:nvPr/>
          </p:nvGrpSpPr>
          <p:grpSpPr>
            <a:xfrm>
              <a:off x="10556340" y="4934141"/>
              <a:ext cx="1158844" cy="1309834"/>
              <a:chOff x="8016366" y="3826925"/>
              <a:chExt cx="1003871" cy="1364491"/>
            </a:xfrm>
          </p:grpSpPr>
          <p:sp>
            <p:nvSpPr>
              <p:cNvPr id="60" name="TextBox 59"/>
              <p:cNvSpPr txBox="1"/>
              <p:nvPr/>
            </p:nvSpPr>
            <p:spPr>
              <a:xfrm>
                <a:off x="8016366" y="5107424"/>
                <a:ext cx="1003871" cy="83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vert="horz" wrap="square" lIns="0" tIns="0" rIns="0" bIns="0" rtlCol="0">
                <a:noAutofit/>
              </a:bodyPr>
              <a:lstStyle/>
              <a:p>
                <a:pPr algn="ctr">
                  <a:lnSpc>
                    <a:spcPct val="90000"/>
                  </a:lnSpc>
                </a:pPr>
                <a:r>
                  <a:rPr lang="en-US" sz="700" b="1" dirty="0" smtClean="0">
                    <a:solidFill>
                      <a:srgbClr val="000000"/>
                    </a:solidFill>
                    <a:latin typeface="+mn-lt"/>
                  </a:rPr>
                  <a:t>PROJECTS &amp; SERVICES</a:t>
                </a:r>
                <a:endParaRPr lang="en-US" sz="700" dirty="0">
                  <a:solidFill>
                    <a:srgbClr val="000000"/>
                  </a:solidFill>
                  <a:latin typeface="+mn-lt"/>
                </a:endParaRPr>
              </a:p>
            </p:txBody>
          </p:sp>
          <p:pic>
            <p:nvPicPr>
              <p:cNvPr id="61" name="Picture 60" descr="http://www.oracle.com/ocom/groups/public/@ocom/documents/digitalasset/2217433.gif"/>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21088" y="3826925"/>
                <a:ext cx="334624" cy="195414"/>
              </a:xfrm>
              <a:prstGeom prst="rect">
                <a:avLst/>
              </a:prstGeom>
              <a:noFill/>
              <a:ln>
                <a:noFill/>
              </a:ln>
            </p:spPr>
          </p:pic>
          <p:pic>
            <p:nvPicPr>
              <p:cNvPr id="62" name="Picture 61" descr="http://www.oracle.com/ocom/groups/public/@ocom/documents/digitalasset/2238983.gif"/>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19287" y="4058411"/>
                <a:ext cx="556312" cy="148225"/>
              </a:xfrm>
              <a:prstGeom prst="rect">
                <a:avLst/>
              </a:prstGeom>
              <a:noFill/>
              <a:ln>
                <a:noFill/>
              </a:ln>
            </p:spPr>
          </p:pic>
          <p:pic>
            <p:nvPicPr>
              <p:cNvPr id="63" name="Picture 62" descr="http://www.oracle.com/ocom/groups/public/@ocom/documents/digitalasset/2195109.gif"/>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162819" y="4262818"/>
                <a:ext cx="669248" cy="100150"/>
              </a:xfrm>
              <a:prstGeom prst="rect">
                <a:avLst/>
              </a:prstGeom>
              <a:noFill/>
              <a:ln>
                <a:noFill/>
              </a:ln>
            </p:spPr>
          </p:pic>
          <p:pic>
            <p:nvPicPr>
              <p:cNvPr id="64" name="Picture 63" descr="http://www.oracle.com/ocom/groups/public/@ocom/documents/digitalasset/2203423.gif"/>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162819" y="4414264"/>
                <a:ext cx="669248" cy="124577"/>
              </a:xfrm>
              <a:prstGeom prst="rect">
                <a:avLst/>
              </a:prstGeom>
              <a:noFill/>
              <a:ln>
                <a:noFill/>
              </a:ln>
            </p:spPr>
          </p:pic>
          <p:pic>
            <p:nvPicPr>
              <p:cNvPr id="65" name="Picture 64" descr="http://www.oracle.com/ocom/groups/public/@ocom/documents/digitalasset/2112995.gif"/>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62819" y="4570596"/>
                <a:ext cx="669248" cy="183201"/>
              </a:xfrm>
              <a:prstGeom prst="rect">
                <a:avLst/>
              </a:prstGeom>
              <a:noFill/>
              <a:ln>
                <a:noFill/>
              </a:ln>
            </p:spPr>
          </p:pic>
          <p:pic>
            <p:nvPicPr>
              <p:cNvPr id="66" name="Picture 65" descr="http://www.oracle.com/ocom/groups/public/@ocom/documents/digitalasset/2226685.gif"/>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08830" y="4753797"/>
                <a:ext cx="577226" cy="195415"/>
              </a:xfrm>
              <a:prstGeom prst="rect">
                <a:avLst/>
              </a:prstGeom>
              <a:noFill/>
              <a:ln>
                <a:noFill/>
              </a:ln>
            </p:spPr>
          </p:pic>
        </p:grpSp>
        <p:grpSp>
          <p:nvGrpSpPr>
            <p:cNvPr id="7" name="Group 37"/>
            <p:cNvGrpSpPr/>
            <p:nvPr/>
          </p:nvGrpSpPr>
          <p:grpSpPr>
            <a:xfrm>
              <a:off x="8093798" y="4934140"/>
              <a:ext cx="1149790" cy="1342362"/>
              <a:chOff x="6227275" y="3667900"/>
              <a:chExt cx="887239" cy="1554440"/>
            </a:xfrm>
          </p:grpSpPr>
          <p:pic>
            <p:nvPicPr>
              <p:cNvPr id="53" name="Picture 52" descr="http://www.oracle.com/ocom/groups/public/@ocom/documents/digitalasset/1954166.gif"/>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443126" y="3667900"/>
                <a:ext cx="451742" cy="195415"/>
              </a:xfrm>
              <a:prstGeom prst="rect">
                <a:avLst/>
              </a:prstGeom>
              <a:noFill/>
              <a:ln>
                <a:noFill/>
              </a:ln>
            </p:spPr>
          </p:pic>
          <p:pic>
            <p:nvPicPr>
              <p:cNvPr id="54" name="Picture 53" descr="http://www.oracle.com/ocom/groups/public/@ocom/documents/digitalasset/1968678.gif"/>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340935" y="3944401"/>
                <a:ext cx="656125" cy="122134"/>
              </a:xfrm>
              <a:prstGeom prst="rect">
                <a:avLst/>
              </a:prstGeom>
              <a:noFill/>
              <a:ln>
                <a:noFill/>
              </a:ln>
            </p:spPr>
          </p:pic>
          <p:pic>
            <p:nvPicPr>
              <p:cNvPr id="55" name="Picture 54" descr="http://www.oracle.com/ocom/groups/public/@ocom/documents/digitalasset/1910637.gif"/>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84567" y="4175041"/>
                <a:ext cx="568860" cy="124577"/>
              </a:xfrm>
              <a:prstGeom prst="rect">
                <a:avLst/>
              </a:prstGeom>
              <a:noFill/>
              <a:ln>
                <a:noFill/>
              </a:ln>
            </p:spPr>
          </p:pic>
          <p:pic>
            <p:nvPicPr>
              <p:cNvPr id="56" name="Picture 55" descr="http://www.oracle.com/ocom/groups/public/@ocom/documents/digitalasset/2226701.gif"/>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53196" y="4325321"/>
                <a:ext cx="631602" cy="195415"/>
              </a:xfrm>
              <a:prstGeom prst="rect">
                <a:avLst/>
              </a:prstGeom>
              <a:noFill/>
              <a:ln>
                <a:noFill/>
              </a:ln>
            </p:spPr>
          </p:pic>
          <p:pic>
            <p:nvPicPr>
              <p:cNvPr id="57" name="Picture 56" descr="http://www.oracle.com/ocom/groups/public/@ocom/documents/digitalasset/2226704.gif"/>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489137" y="4606518"/>
                <a:ext cx="359721" cy="195415"/>
              </a:xfrm>
              <a:prstGeom prst="rect">
                <a:avLst/>
              </a:prstGeom>
              <a:noFill/>
              <a:ln>
                <a:noFill/>
              </a:ln>
            </p:spPr>
          </p:pic>
          <p:pic>
            <p:nvPicPr>
              <p:cNvPr id="58" name="Picture 57" descr="http://www.oracle.com/ocom/groups/public/@ocom/documents/digitalasset/1926291.gif"/>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387913" y="4834405"/>
                <a:ext cx="562168" cy="153889"/>
              </a:xfrm>
              <a:prstGeom prst="rect">
                <a:avLst/>
              </a:prstGeom>
              <a:noFill/>
              <a:ln>
                <a:noFill/>
              </a:ln>
            </p:spPr>
          </p:pic>
          <p:sp>
            <p:nvSpPr>
              <p:cNvPr id="59" name="TextBox 58"/>
              <p:cNvSpPr txBox="1"/>
              <p:nvPr/>
            </p:nvSpPr>
            <p:spPr>
              <a:xfrm>
                <a:off x="6227275" y="5125460"/>
                <a:ext cx="887239" cy="968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vert="horz" wrap="square" lIns="0" tIns="0" rIns="0" bIns="0" rtlCol="0">
                <a:noAutofit/>
              </a:bodyPr>
              <a:lstStyle/>
              <a:p>
                <a:pPr algn="ctr">
                  <a:lnSpc>
                    <a:spcPct val="90000"/>
                  </a:lnSpc>
                </a:pPr>
                <a:r>
                  <a:rPr lang="en-US" sz="700" b="1" dirty="0" smtClean="0">
                    <a:solidFill>
                      <a:srgbClr val="000000"/>
                    </a:solidFill>
                    <a:latin typeface="+mn-lt"/>
                  </a:rPr>
                  <a:t>CONSUMER GOODS</a:t>
                </a:r>
                <a:endParaRPr lang="en-US" sz="700" dirty="0">
                  <a:solidFill>
                    <a:srgbClr val="000000"/>
                  </a:solidFill>
                  <a:latin typeface="+mn-lt"/>
                </a:endParaRPr>
              </a:p>
            </p:txBody>
          </p:sp>
        </p:grpSp>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124709" cy="889000"/>
          </a:xfrm>
        </p:spPr>
        <p:txBody>
          <a:bodyPr/>
          <a:lstStyle/>
          <a:p>
            <a:r>
              <a:rPr lang="en-US" dirty="0" smtClean="0"/>
              <a:t>Solution Footprint by Industry</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591508" y="314949"/>
            <a:ext cx="6184106" cy="5968893"/>
          </a:xfrm>
          <a:prstGeom prst="rect">
            <a:avLst/>
          </a:prstGeom>
          <a:noFill/>
          <a:ln w="12700">
            <a:solidFill>
              <a:schemeClr val="accent5"/>
            </a:solidFill>
            <a:miter lim="800000"/>
            <a:headEnd/>
            <a:tailEnd/>
          </a:ln>
        </p:spPr>
      </p:pic>
      <p:sp>
        <p:nvSpPr>
          <p:cNvPr id="4" name="TextBox 3"/>
          <p:cNvSpPr txBox="1"/>
          <p:nvPr/>
        </p:nvSpPr>
        <p:spPr>
          <a:xfrm>
            <a:off x="627321" y="1701209"/>
            <a:ext cx="4731488" cy="4061638"/>
          </a:xfrm>
          <a:prstGeom prst="rect">
            <a:avLst/>
          </a:prstGeom>
          <a:noFill/>
        </p:spPr>
        <p:txBody>
          <a:bodyPr wrap="square" lIns="0" tIns="0" rIns="0" bIns="0" rtlCol="0">
            <a:noAutofit/>
          </a:bodyPr>
          <a:lstStyle/>
          <a:p>
            <a:pPr>
              <a:lnSpc>
                <a:spcPct val="90000"/>
              </a:lnSpc>
            </a:pPr>
            <a:r>
              <a:rPr lang="en-US" sz="2400" dirty="0" smtClean="0"/>
              <a:t>Quick Reference Document with Suggested Core, Recommended and Optional Modules</a:t>
            </a:r>
          </a:p>
          <a:p>
            <a:pPr>
              <a:lnSpc>
                <a:spcPct val="90000"/>
              </a:lnSpc>
            </a:pPr>
            <a:endParaRPr lang="en-US" dirty="0" smtClean="0"/>
          </a:p>
          <a:p>
            <a:pPr>
              <a:lnSpc>
                <a:spcPct val="90000"/>
              </a:lnSpc>
              <a:buClr>
                <a:schemeClr val="accent5"/>
              </a:buClr>
              <a:buSzPct val="99000"/>
              <a:buFont typeface="Arial" pitchFamily="34" charset="0"/>
              <a:buChar char="•"/>
            </a:pPr>
            <a:r>
              <a:rPr lang="en-US" sz="2200" dirty="0" smtClean="0"/>
              <a:t> Target Industries</a:t>
            </a:r>
          </a:p>
          <a:p>
            <a:pPr>
              <a:lnSpc>
                <a:spcPct val="90000"/>
              </a:lnSpc>
              <a:buClr>
                <a:schemeClr val="accent5"/>
              </a:buClr>
              <a:buSzPct val="99000"/>
              <a:buFont typeface="Arial" pitchFamily="34" charset="0"/>
              <a:buChar char="•"/>
            </a:pPr>
            <a:r>
              <a:rPr lang="en-US" sz="2200" dirty="0" smtClean="0"/>
              <a:t> Mobile Applications</a:t>
            </a:r>
          </a:p>
          <a:p>
            <a:pPr>
              <a:lnSpc>
                <a:spcPct val="90000"/>
              </a:lnSpc>
              <a:buClr>
                <a:schemeClr val="accent5"/>
              </a:buClr>
              <a:buSzPct val="99000"/>
              <a:buFont typeface="Arial" pitchFamily="34" charset="0"/>
              <a:buChar char="•"/>
            </a:pPr>
            <a:r>
              <a:rPr lang="en-US" sz="2200" dirty="0" smtClean="0"/>
              <a:t> Suggested Upsell Focus Modules</a:t>
            </a:r>
          </a:p>
          <a:p>
            <a:pPr>
              <a:lnSpc>
                <a:spcPct val="90000"/>
              </a:lnSpc>
              <a:buClr>
                <a:schemeClr val="accent5"/>
              </a:buClr>
              <a:buSzPct val="99000"/>
              <a:buFont typeface="Arial" pitchFamily="34" charset="0"/>
              <a:buChar char="•"/>
            </a:pPr>
            <a:r>
              <a:rPr lang="en-US" sz="2200" dirty="0" smtClean="0"/>
              <a:t> Edge and Cloud Applications</a:t>
            </a:r>
          </a:p>
          <a:p>
            <a:pPr>
              <a:lnSpc>
                <a:spcPct val="90000"/>
              </a:lnSpc>
              <a:buClr>
                <a:schemeClr val="accent5"/>
              </a:buClr>
              <a:buSzPct val="99000"/>
              <a:buFont typeface="Arial" pitchFamily="34" charset="0"/>
              <a:buChar char="•"/>
            </a:pPr>
            <a:r>
              <a:rPr lang="en-US" sz="2200" dirty="0" smtClean="0"/>
              <a:t> Other Comments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31" y="942427"/>
            <a:ext cx="4908330" cy="889000"/>
          </a:xfrm>
        </p:spPr>
        <p:txBody>
          <a:bodyPr/>
          <a:lstStyle/>
          <a:p>
            <a:r>
              <a:rPr lang="en-US" dirty="0" smtClean="0"/>
              <a:t>JD Edwards EnterpriseOne Information Flyer</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396067" y="388883"/>
            <a:ext cx="6533665" cy="5706923"/>
          </a:xfrm>
          <a:prstGeom prst="rect">
            <a:avLst/>
          </a:prstGeom>
          <a:noFill/>
          <a:ln w="9525">
            <a:solidFill>
              <a:schemeClr val="accent5"/>
            </a:solidFill>
            <a:miter lim="800000"/>
            <a:headEnd/>
            <a:tailEnd/>
          </a:ln>
        </p:spPr>
      </p:pic>
      <p:sp>
        <p:nvSpPr>
          <p:cNvPr id="4" name="TextBox 3"/>
          <p:cNvSpPr txBox="1"/>
          <p:nvPr/>
        </p:nvSpPr>
        <p:spPr>
          <a:xfrm>
            <a:off x="399399" y="2510505"/>
            <a:ext cx="4824248" cy="2839260"/>
          </a:xfrm>
          <a:prstGeom prst="rect">
            <a:avLst/>
          </a:prstGeom>
          <a:noFill/>
        </p:spPr>
        <p:txBody>
          <a:bodyPr wrap="square" lIns="0" tIns="0" rIns="0" bIns="0" rtlCol="0">
            <a:noAutofit/>
          </a:bodyPr>
          <a:lstStyle/>
          <a:p>
            <a:pPr>
              <a:lnSpc>
                <a:spcPct val="90000"/>
              </a:lnSpc>
              <a:buClr>
                <a:schemeClr val="accent5"/>
              </a:buClr>
              <a:buFont typeface="Arial" pitchFamily="34" charset="0"/>
              <a:buChar char="•"/>
            </a:pPr>
            <a:r>
              <a:rPr lang="en-US" sz="2400" dirty="0" smtClean="0"/>
              <a:t> Quick Reference Document</a:t>
            </a:r>
            <a:br>
              <a:rPr lang="en-US" sz="2400" dirty="0" smtClean="0"/>
            </a:br>
            <a:endParaRPr lang="en-US" sz="2400" dirty="0" smtClean="0"/>
          </a:p>
          <a:p>
            <a:pPr>
              <a:lnSpc>
                <a:spcPct val="90000"/>
              </a:lnSpc>
              <a:buClr>
                <a:schemeClr val="accent5"/>
              </a:buClr>
              <a:buFont typeface="Arial" pitchFamily="34" charset="0"/>
              <a:buChar char="•"/>
            </a:pPr>
            <a:r>
              <a:rPr lang="en-US" sz="2400" dirty="0" smtClean="0"/>
              <a:t> High-Level Product Information</a:t>
            </a:r>
            <a:br>
              <a:rPr lang="en-US" sz="2400" dirty="0" smtClean="0"/>
            </a:br>
            <a:endParaRPr lang="en-US" sz="2400" dirty="0" smtClean="0"/>
          </a:p>
          <a:p>
            <a:pPr>
              <a:lnSpc>
                <a:spcPct val="90000"/>
              </a:lnSpc>
              <a:buClr>
                <a:schemeClr val="accent5"/>
              </a:buClr>
              <a:buFont typeface="Arial" pitchFamily="34" charset="0"/>
              <a:buChar char="•"/>
            </a:pPr>
            <a:r>
              <a:rPr lang="en-US" sz="2400" dirty="0" smtClean="0"/>
              <a:t> Discusses Business Value, Customer   </a:t>
            </a:r>
            <a:br>
              <a:rPr lang="en-US" sz="2400" dirty="0" smtClean="0"/>
            </a:br>
            <a:r>
              <a:rPr lang="en-US" sz="2400" dirty="0" smtClean="0"/>
              <a:t>   Profile, Industry Segments, Product </a:t>
            </a:r>
            <a:br>
              <a:rPr lang="en-US" sz="2400" dirty="0" smtClean="0"/>
            </a:br>
            <a:r>
              <a:rPr lang="en-US" sz="2400" dirty="0" smtClean="0"/>
              <a:t>   Releases, etc.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14</a:t>
            </a:fld>
            <a:endParaRPr lang="en-US" dirty="0"/>
          </a:p>
        </p:txBody>
      </p:sp>
      <p:sp>
        <p:nvSpPr>
          <p:cNvPr id="5" name="Title 4"/>
          <p:cNvSpPr>
            <a:spLocks noGrp="1"/>
          </p:cNvSpPr>
          <p:nvPr>
            <p:ph type="title"/>
          </p:nvPr>
        </p:nvSpPr>
        <p:spPr>
          <a:xfrm>
            <a:off x="342632" y="201129"/>
            <a:ext cx="11125200" cy="889000"/>
          </a:xfrm>
        </p:spPr>
        <p:txBody>
          <a:bodyPr/>
          <a:lstStyle/>
          <a:p>
            <a:r>
              <a:rPr lang="en-US" dirty="0" smtClean="0"/>
              <a:t>Industry Solution Presentations</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4957559" y="1261241"/>
            <a:ext cx="6949378" cy="4435365"/>
          </a:xfrm>
          <a:prstGeom prst="rect">
            <a:avLst/>
          </a:prstGeom>
          <a:noFill/>
          <a:ln w="9525">
            <a:noFill/>
            <a:miter lim="800000"/>
            <a:headEnd/>
            <a:tailEnd/>
          </a:ln>
        </p:spPr>
      </p:pic>
      <p:sp>
        <p:nvSpPr>
          <p:cNvPr id="25" name="TextBox 24"/>
          <p:cNvSpPr txBox="1"/>
          <p:nvPr/>
        </p:nvSpPr>
        <p:spPr>
          <a:xfrm>
            <a:off x="346845" y="2037543"/>
            <a:ext cx="4824248" cy="2839260"/>
          </a:xfrm>
          <a:prstGeom prst="rect">
            <a:avLst/>
          </a:prstGeom>
          <a:noFill/>
        </p:spPr>
        <p:txBody>
          <a:bodyPr wrap="square" lIns="0" tIns="0" rIns="0" bIns="0" rtlCol="0">
            <a:noAutofit/>
          </a:bodyPr>
          <a:lstStyle/>
          <a:p>
            <a:pPr>
              <a:lnSpc>
                <a:spcPct val="90000"/>
              </a:lnSpc>
              <a:buClr>
                <a:schemeClr val="accent5"/>
              </a:buClr>
              <a:buFont typeface="Arial" pitchFamily="34" charset="0"/>
              <a:buChar char="•"/>
            </a:pPr>
            <a:r>
              <a:rPr lang="en-US" sz="2400" dirty="0" smtClean="0"/>
              <a:t> </a:t>
            </a:r>
            <a:r>
              <a:rPr lang="en-US" sz="2200" dirty="0" smtClean="0"/>
              <a:t>Executive and Solution Overviews</a:t>
            </a:r>
            <a:br>
              <a:rPr lang="en-US" sz="2200" dirty="0" smtClean="0"/>
            </a:br>
            <a:endParaRPr lang="en-US" sz="2200" dirty="0" smtClean="0"/>
          </a:p>
          <a:p>
            <a:pPr>
              <a:lnSpc>
                <a:spcPct val="90000"/>
              </a:lnSpc>
              <a:buClr>
                <a:schemeClr val="accent5"/>
              </a:buClr>
              <a:buFont typeface="Arial" pitchFamily="34" charset="0"/>
              <a:buChar char="•"/>
            </a:pPr>
            <a:r>
              <a:rPr lang="en-US" sz="2200" dirty="0" smtClean="0"/>
              <a:t> Customer-Facing Presentations</a:t>
            </a:r>
            <a:br>
              <a:rPr lang="en-US" sz="2200" dirty="0" smtClean="0"/>
            </a:br>
            <a:endParaRPr lang="en-US" sz="2200" dirty="0" smtClean="0"/>
          </a:p>
          <a:p>
            <a:pPr>
              <a:lnSpc>
                <a:spcPct val="90000"/>
              </a:lnSpc>
              <a:buClr>
                <a:schemeClr val="accent5"/>
              </a:buClr>
              <a:buFont typeface="Arial" pitchFamily="34" charset="0"/>
              <a:buChar char="•"/>
            </a:pPr>
            <a:r>
              <a:rPr lang="en-US" sz="2200" dirty="0" smtClean="0"/>
              <a:t> Three main industry segments:</a:t>
            </a:r>
          </a:p>
          <a:p>
            <a:pPr lvl="1">
              <a:lnSpc>
                <a:spcPct val="90000"/>
              </a:lnSpc>
              <a:buClr>
                <a:schemeClr val="accent5"/>
              </a:buClr>
              <a:buFontTx/>
              <a:buChar char="-"/>
            </a:pPr>
            <a:r>
              <a:rPr lang="en-US" sz="2200" dirty="0" smtClean="0"/>
              <a:t> Food and Beverage</a:t>
            </a:r>
          </a:p>
          <a:p>
            <a:pPr lvl="1">
              <a:lnSpc>
                <a:spcPct val="90000"/>
              </a:lnSpc>
              <a:buClr>
                <a:schemeClr val="accent5"/>
              </a:buClr>
              <a:buFontTx/>
              <a:buChar char="-"/>
            </a:pPr>
            <a:r>
              <a:rPr lang="en-US" sz="2200" dirty="0" smtClean="0"/>
              <a:t> Industrial Manufacturing</a:t>
            </a:r>
          </a:p>
          <a:p>
            <a:pPr lvl="1">
              <a:lnSpc>
                <a:spcPct val="90000"/>
              </a:lnSpc>
              <a:buFontTx/>
              <a:buChar char="-"/>
            </a:pPr>
            <a:r>
              <a:rPr lang="en-US" sz="2200" dirty="0" smtClean="0"/>
              <a:t> Engineering and Construction</a:t>
            </a:r>
          </a:p>
          <a:p>
            <a:pPr>
              <a:lnSpc>
                <a:spcPct val="90000"/>
              </a:lnSpc>
              <a:buFontTx/>
              <a:buChar cha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812" y="112120"/>
            <a:ext cx="11125200" cy="889000"/>
          </a:xfrm>
        </p:spPr>
        <p:txBody>
          <a:bodyPr/>
          <a:lstStyle/>
          <a:p>
            <a:r>
              <a:rPr lang="en-US" dirty="0" smtClean="0"/>
              <a:t>Recorded Content</a:t>
            </a:r>
            <a:endParaRPr lang="en-US" dirty="0"/>
          </a:p>
        </p:txBody>
      </p:sp>
      <p:sp>
        <p:nvSpPr>
          <p:cNvPr id="5" name="Text Placeholder 4"/>
          <p:cNvSpPr>
            <a:spLocks noGrp="1"/>
          </p:cNvSpPr>
          <p:nvPr>
            <p:ph type="body" sz="quarter" idx="13"/>
          </p:nvPr>
        </p:nvSpPr>
        <p:spPr>
          <a:xfrm>
            <a:off x="531813" y="1079461"/>
            <a:ext cx="11125199" cy="343299"/>
          </a:xfrm>
        </p:spPr>
        <p:txBody>
          <a:bodyPr/>
          <a:lstStyle/>
          <a:p>
            <a:r>
              <a:rPr lang="en-US" dirty="0" smtClean="0"/>
              <a:t>Focused Effort in 2015 to Record More!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902743" y="1546698"/>
            <a:ext cx="6775140" cy="4260716"/>
          </a:xfrm>
          <a:prstGeom prst="rect">
            <a:avLst/>
          </a:prstGeom>
          <a:solidFill>
            <a:schemeClr val="accent4"/>
          </a:solidFill>
          <a:ln w="9525">
            <a:solidFill>
              <a:schemeClr val="accent4"/>
            </a:solidFill>
            <a:miter lim="800000"/>
            <a:headEnd/>
            <a:tailEnd/>
          </a:ln>
        </p:spPr>
      </p:pic>
      <p:sp>
        <p:nvSpPr>
          <p:cNvPr id="7" name="TextBox 6"/>
          <p:cNvSpPr txBox="1"/>
          <p:nvPr/>
        </p:nvSpPr>
        <p:spPr>
          <a:xfrm>
            <a:off x="398834" y="2053629"/>
            <a:ext cx="4873557" cy="3306311"/>
          </a:xfrm>
          <a:prstGeom prst="rect">
            <a:avLst/>
          </a:prstGeom>
          <a:noFill/>
        </p:spPr>
        <p:txBody>
          <a:bodyPr wrap="square" lIns="0" tIns="0" rIns="0" bIns="0" rtlCol="0">
            <a:noAutofit/>
          </a:bodyPr>
          <a:lstStyle/>
          <a:p>
            <a:pPr>
              <a:lnSpc>
                <a:spcPct val="90000"/>
              </a:lnSpc>
              <a:buClr>
                <a:schemeClr val="accent5"/>
              </a:buClr>
              <a:buFont typeface="Arial" pitchFamily="34" charset="0"/>
              <a:buChar char="•"/>
            </a:pPr>
            <a:r>
              <a:rPr lang="en-US" sz="2400" dirty="0" smtClean="0"/>
              <a:t> Product Directs</a:t>
            </a:r>
          </a:p>
          <a:p>
            <a:pPr>
              <a:lnSpc>
                <a:spcPct val="90000"/>
              </a:lnSpc>
              <a:buClr>
                <a:schemeClr val="accent5"/>
              </a:buClr>
              <a:buFont typeface="Arial" pitchFamily="34" charset="0"/>
              <a:buChar char="•"/>
            </a:pPr>
            <a:r>
              <a:rPr lang="en-US" sz="2400" dirty="0" smtClean="0"/>
              <a:t> Sales Enablement Presentations</a:t>
            </a:r>
          </a:p>
          <a:p>
            <a:pPr>
              <a:lnSpc>
                <a:spcPct val="90000"/>
              </a:lnSpc>
              <a:buClr>
                <a:schemeClr val="accent5"/>
              </a:buClr>
              <a:buFont typeface="Arial" pitchFamily="34" charset="0"/>
              <a:buChar char="•"/>
            </a:pPr>
            <a:r>
              <a:rPr lang="en-US" sz="2400" dirty="0" smtClean="0"/>
              <a:t> Oracle Direct iSeminars </a:t>
            </a:r>
          </a:p>
          <a:p>
            <a:pPr>
              <a:lnSpc>
                <a:spcPct val="90000"/>
              </a:lnSpc>
              <a:buClr>
                <a:schemeClr val="accent5"/>
              </a:buClr>
              <a:buFont typeface="Arial" pitchFamily="34" charset="0"/>
              <a:buChar char="•"/>
            </a:pPr>
            <a:r>
              <a:rPr lang="en-US" sz="2400" dirty="0" smtClean="0"/>
              <a:t> Partner Recorded Content</a:t>
            </a:r>
          </a:p>
          <a:p>
            <a:pPr>
              <a:lnSpc>
                <a:spcPct val="90000"/>
              </a:lnSpc>
              <a:buClr>
                <a:schemeClr val="accent5"/>
              </a:buClr>
              <a:buFont typeface="Arial" pitchFamily="34" charset="0"/>
              <a:buChar char="•"/>
            </a:pPr>
            <a:r>
              <a:rPr lang="en-US" sz="2400" dirty="0" smtClean="0"/>
              <a:t> YouTube Videos</a:t>
            </a:r>
          </a:p>
          <a:p>
            <a:pPr>
              <a:lnSpc>
                <a:spcPct val="90000"/>
              </a:lnSpc>
              <a:buClr>
                <a:schemeClr val="accent5"/>
              </a:buClr>
              <a:buFont typeface="Arial" pitchFamily="34" charset="0"/>
              <a:buChar char="•"/>
            </a:pPr>
            <a:r>
              <a:rPr lang="en-US" sz="2400" dirty="0" smtClean="0"/>
              <a:t> Tutorials</a:t>
            </a:r>
          </a:p>
          <a:p>
            <a:pPr>
              <a:lnSpc>
                <a:spcPct val="90000"/>
              </a:lnSpc>
              <a:buClr>
                <a:schemeClr val="accent5"/>
              </a:buClr>
              <a:buFont typeface="Arial" pitchFamily="34" charset="0"/>
              <a:buChar char="•"/>
            </a:pPr>
            <a:r>
              <a:rPr lang="en-US" sz="2400" dirty="0" smtClean="0"/>
              <a:t> Summit Sessions (coming soon!)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17220"/>
            <a:ext cx="11125200" cy="889000"/>
          </a:xfrm>
        </p:spPr>
        <p:txBody>
          <a:bodyPr/>
          <a:lstStyle/>
          <a:p>
            <a:r>
              <a:rPr lang="en-US" dirty="0" smtClean="0"/>
              <a:t>And There is More!!!</a:t>
            </a:r>
            <a:endParaRPr lang="en-US" dirty="0"/>
          </a:p>
        </p:txBody>
      </p:sp>
      <p:sp>
        <p:nvSpPr>
          <p:cNvPr id="3" name="Content Placeholder 2"/>
          <p:cNvSpPr>
            <a:spLocks noGrp="1"/>
          </p:cNvSpPr>
          <p:nvPr>
            <p:ph idx="1"/>
          </p:nvPr>
        </p:nvSpPr>
        <p:spPr>
          <a:xfrm>
            <a:off x="2785241" y="1760495"/>
            <a:ext cx="7504386" cy="3011202"/>
          </a:xfrm>
        </p:spPr>
        <p:txBody>
          <a:bodyPr/>
          <a:lstStyle/>
          <a:p>
            <a:r>
              <a:rPr lang="en-US" dirty="0" smtClean="0"/>
              <a:t> </a:t>
            </a:r>
            <a:r>
              <a:rPr lang="en-US" sz="2400" dirty="0" smtClean="0"/>
              <a:t>FAQs </a:t>
            </a:r>
          </a:p>
          <a:p>
            <a:r>
              <a:rPr lang="en-US" sz="2400" dirty="0" smtClean="0"/>
              <a:t> Data Sheets </a:t>
            </a:r>
          </a:p>
          <a:p>
            <a:r>
              <a:rPr lang="en-US" sz="2400" dirty="0" smtClean="0"/>
              <a:t> Sales Enablement Presentations</a:t>
            </a:r>
          </a:p>
          <a:p>
            <a:r>
              <a:rPr lang="en-US" sz="2400" dirty="0" smtClean="0"/>
              <a:t> Customer Reference Book and Logos</a:t>
            </a:r>
          </a:p>
          <a:p>
            <a:r>
              <a:rPr lang="en-US" sz="2400" dirty="0" smtClean="0"/>
              <a:t> JD Edwards Reference Booklet</a:t>
            </a:r>
          </a:p>
          <a:p>
            <a:pPr>
              <a:buNone/>
            </a:pPr>
            <a:endParaRPr lang="en-US" dirty="0"/>
          </a:p>
        </p:txBody>
      </p:sp>
      <p:sp>
        <p:nvSpPr>
          <p:cNvPr id="4" name="Text Placeholder 3"/>
          <p:cNvSpPr>
            <a:spLocks noGrp="1"/>
          </p:cNvSpPr>
          <p:nvPr>
            <p:ph type="body" sz="quarter" idx="13"/>
          </p:nvPr>
        </p:nvSpPr>
        <p:spPr/>
        <p:txBody>
          <a:bodyPr/>
          <a:lstStyle/>
          <a:p>
            <a:r>
              <a:rPr lang="en-US" dirty="0" smtClean="0"/>
              <a:t> </a:t>
            </a:r>
            <a:endParaRPr lang="en-US" dirty="0"/>
          </a:p>
        </p:txBody>
      </p:sp>
      <p:sp>
        <p:nvSpPr>
          <p:cNvPr id="5" name="Text Placeholder 3"/>
          <p:cNvSpPr txBox="1">
            <a:spLocks/>
          </p:cNvSpPr>
          <p:nvPr/>
        </p:nvSpPr>
        <p:spPr>
          <a:xfrm>
            <a:off x="5603055" y="4847409"/>
            <a:ext cx="3950848" cy="481336"/>
          </a:xfrm>
          <a:prstGeom prst="rect">
            <a:avLst/>
          </a:prstGeom>
        </p:spPr>
        <p:txBody>
          <a:bodyPr vert="horz" lIns="0" tIns="0" rIns="0" bIns="0" rtlCol="0">
            <a:noAutofit/>
          </a:bodyPr>
          <a:lstStyle/>
          <a:p>
            <a:pPr marL="1588" marR="0" lvl="0" indent="0" algn="l" defTabSz="914400" rtl="0" eaLnBrk="1" fontAlgn="auto" latinLnBrk="0" hangingPunct="1">
              <a:lnSpc>
                <a:spcPct val="90000"/>
              </a:lnSpc>
              <a:spcBef>
                <a:spcPts val="0"/>
              </a:spcBef>
              <a:spcAft>
                <a:spcPts val="0"/>
              </a:spcAft>
              <a:buClr>
                <a:schemeClr val="tx1">
                  <a:lumMod val="60000"/>
                  <a:lumOff val="40000"/>
                </a:schemeClr>
              </a:buClr>
              <a:buSzTx/>
              <a:buFontTx/>
              <a:buNone/>
              <a:tabLst/>
              <a:defRPr/>
            </a:pPr>
            <a:r>
              <a:rPr lang="en-US" sz="2800" b="1" dirty="0" smtClean="0"/>
              <a:t>But “Where” to find it?</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Question.jpg"/>
          <p:cNvPicPr>
            <a:picLocks noChangeAspect="1"/>
          </p:cNvPicPr>
          <p:nvPr/>
        </p:nvPicPr>
        <p:blipFill>
          <a:blip r:embed="rId2" cstate="print"/>
          <a:stretch>
            <a:fillRect/>
          </a:stretch>
        </p:blipFill>
        <p:spPr>
          <a:xfrm>
            <a:off x="9155357" y="3836277"/>
            <a:ext cx="2225099" cy="2217682"/>
          </a:xfrm>
          <a:prstGeom prst="rect">
            <a:avLst/>
          </a:prstGeom>
        </p:spPr>
      </p:pic>
      <p:pic>
        <p:nvPicPr>
          <p:cNvPr id="7" name="Picture 6" descr="Sales Tools.jpg"/>
          <p:cNvPicPr>
            <a:picLocks noChangeAspect="1"/>
          </p:cNvPicPr>
          <p:nvPr/>
        </p:nvPicPr>
        <p:blipFill>
          <a:blip r:embed="rId3" cstate="print"/>
          <a:stretch>
            <a:fillRect/>
          </a:stretch>
        </p:blipFill>
        <p:spPr>
          <a:xfrm>
            <a:off x="472036" y="1621879"/>
            <a:ext cx="1766668" cy="1766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Escalations and Recording Project Milestones</a:t>
            </a:r>
            <a:endParaRPr lang="en-US" dirty="0"/>
          </a:p>
        </p:txBody>
      </p:sp>
      <p:sp>
        <p:nvSpPr>
          <p:cNvPr id="7" name="Text Placeholder 6"/>
          <p:cNvSpPr>
            <a:spLocks noGrp="1"/>
          </p:cNvSpPr>
          <p:nvPr>
            <p:ph type="body" idx="1"/>
          </p:nvPr>
        </p:nvSpPr>
        <p:spPr/>
        <p:txBody>
          <a:bodyPr/>
          <a:lstStyle/>
          <a:p>
            <a:r>
              <a:rPr lang="en-US" dirty="0" smtClean="0"/>
              <a:t>Manuel Neyra</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17220"/>
            <a:ext cx="11125200" cy="889000"/>
          </a:xfrm>
        </p:spPr>
        <p:txBody>
          <a:bodyPr/>
          <a:lstStyle/>
          <a:p>
            <a:r>
              <a:rPr lang="en-US" dirty="0" smtClean="0"/>
              <a:t>Help Us to Help You</a:t>
            </a:r>
            <a:endParaRPr lang="en-US" dirty="0"/>
          </a:p>
        </p:txBody>
      </p:sp>
      <p:sp>
        <p:nvSpPr>
          <p:cNvPr id="3" name="Content Placeholder 2"/>
          <p:cNvSpPr>
            <a:spLocks noGrp="1"/>
          </p:cNvSpPr>
          <p:nvPr>
            <p:ph idx="1"/>
          </p:nvPr>
        </p:nvSpPr>
        <p:spPr>
          <a:xfrm>
            <a:off x="2785241" y="1760495"/>
            <a:ext cx="7504386" cy="3011202"/>
          </a:xfrm>
        </p:spPr>
        <p:txBody>
          <a:bodyPr/>
          <a:lstStyle/>
          <a:p>
            <a:r>
              <a:rPr lang="en-US" dirty="0" smtClean="0"/>
              <a:t> </a:t>
            </a:r>
            <a:r>
              <a:rPr lang="en-US" sz="2400" dirty="0" smtClean="0"/>
              <a:t>Enter precise, detailed &amp; complete SRs</a:t>
            </a:r>
          </a:p>
          <a:p>
            <a:endParaRPr lang="en-US" sz="900" dirty="0" smtClean="0"/>
          </a:p>
          <a:p>
            <a:r>
              <a:rPr lang="en-US" sz="2400" dirty="0" smtClean="0"/>
              <a:t>Specify appropriate severity</a:t>
            </a:r>
          </a:p>
          <a:p>
            <a:endParaRPr lang="en-US" sz="900" dirty="0" smtClean="0"/>
          </a:p>
          <a:p>
            <a:r>
              <a:rPr lang="en-US" sz="2400" dirty="0" smtClean="0"/>
              <a:t> Follow-up on Support requests </a:t>
            </a:r>
          </a:p>
          <a:p>
            <a:endParaRPr lang="en-US" sz="900" dirty="0" smtClean="0"/>
          </a:p>
          <a:p>
            <a:r>
              <a:rPr lang="en-US" sz="2400" dirty="0" smtClean="0"/>
              <a:t>Follow standard Support escalation protocol</a:t>
            </a:r>
          </a:p>
          <a:p>
            <a:pPr marL="0" indent="0">
              <a:buNone/>
            </a:pPr>
            <a:endParaRPr lang="en-US" dirty="0"/>
          </a:p>
        </p:txBody>
      </p:sp>
      <p:sp>
        <p:nvSpPr>
          <p:cNvPr id="4" name="Text Placeholder 3"/>
          <p:cNvSpPr>
            <a:spLocks noGrp="1"/>
          </p:cNvSpPr>
          <p:nvPr>
            <p:ph type="body" sz="quarter" idx="13"/>
          </p:nvPr>
        </p:nvSpPr>
        <p:spPr/>
        <p:txBody>
          <a:bodyPr/>
          <a:lstStyle/>
          <a:p>
            <a:r>
              <a:rPr lang="en-US" dirty="0" smtClean="0"/>
              <a:t> </a:t>
            </a:r>
            <a:endParaRPr lang="en-US" dirty="0"/>
          </a:p>
        </p:txBody>
      </p:sp>
      <p:sp>
        <p:nvSpPr>
          <p:cNvPr id="5" name="Text Placeholder 3"/>
          <p:cNvSpPr txBox="1">
            <a:spLocks/>
          </p:cNvSpPr>
          <p:nvPr/>
        </p:nvSpPr>
        <p:spPr>
          <a:xfrm>
            <a:off x="2132012" y="5486400"/>
            <a:ext cx="7696200" cy="481336"/>
          </a:xfrm>
          <a:prstGeom prst="rect">
            <a:avLst/>
          </a:prstGeom>
        </p:spPr>
        <p:txBody>
          <a:bodyPr vert="horz" lIns="0" tIns="0" rIns="0" bIns="0" rtlCol="0">
            <a:noAutofit/>
          </a:bodyPr>
          <a:lstStyle/>
          <a:p>
            <a:pPr marL="1588" marR="0" lvl="0" indent="0" algn="l" defTabSz="914400" rtl="0" eaLnBrk="1" fontAlgn="auto" latinLnBrk="0" hangingPunct="1">
              <a:lnSpc>
                <a:spcPct val="90000"/>
              </a:lnSpc>
              <a:spcBef>
                <a:spcPts val="0"/>
              </a:spcBef>
              <a:spcAft>
                <a:spcPts val="0"/>
              </a:spcAft>
              <a:buClr>
                <a:schemeClr val="tx1">
                  <a:lumMod val="60000"/>
                  <a:lumOff val="40000"/>
                </a:schemeClr>
              </a:buClr>
              <a:buSzTx/>
              <a:buFontTx/>
              <a:buNone/>
              <a:tabLst/>
              <a:defRPr/>
            </a:pPr>
            <a:r>
              <a:rPr lang="en-US" sz="2800" b="1" dirty="0" smtClean="0"/>
              <a:t>Contact Business Development </a:t>
            </a:r>
            <a:r>
              <a:rPr lang="en-US" sz="2800" b="1" dirty="0"/>
              <a:t>O</a:t>
            </a:r>
            <a:r>
              <a:rPr lang="en-US" sz="2800" b="1" dirty="0" smtClean="0"/>
              <a:t>nly as Last </a:t>
            </a:r>
            <a:r>
              <a:rPr lang="en-US" sz="2800" b="1" dirty="0"/>
              <a:t>R</a:t>
            </a:r>
            <a:r>
              <a:rPr lang="en-US" sz="2800" b="1" dirty="0" smtClean="0"/>
              <a:t>esort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1819275"/>
            <a:ext cx="2295525" cy="19907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391" y="399103"/>
            <a:ext cx="2143125" cy="2133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1731" y="3348366"/>
            <a:ext cx="1828800" cy="2495550"/>
          </a:xfrm>
          <a:prstGeom prst="rect">
            <a:avLst/>
          </a:prstGeom>
        </p:spPr>
      </p:pic>
    </p:spTree>
    <p:extLst>
      <p:ext uri="{BB962C8B-B14F-4D97-AF65-F5344CB8AC3E}">
        <p14:creationId xmlns:p14="http://schemas.microsoft.com/office/powerpoint/2010/main" val="247147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uccess.JPG"/>
          <p:cNvPicPr>
            <a:picLocks noChangeAspect="1"/>
          </p:cNvPicPr>
          <p:nvPr/>
        </p:nvPicPr>
        <p:blipFill>
          <a:blip r:embed="rId3" cstate="email">
            <a:lum bright="70000" contrast="-70000"/>
          </a:blip>
          <a:stretch>
            <a:fillRect/>
          </a:stretch>
        </p:blipFill>
        <p:spPr>
          <a:xfrm>
            <a:off x="6018232" y="-1"/>
            <a:ext cx="6170593" cy="6159500"/>
          </a:xfrm>
          <a:prstGeom prst="rect">
            <a:avLst/>
          </a:prstGeom>
        </p:spPr>
      </p:pic>
      <p:sp>
        <p:nvSpPr>
          <p:cNvPr id="53250" name="Rectangle 2"/>
          <p:cNvSpPr>
            <a:spLocks noGrp="1" noChangeArrowheads="1"/>
          </p:cNvSpPr>
          <p:nvPr>
            <p:ph type="title"/>
          </p:nvPr>
        </p:nvSpPr>
        <p:spPr>
          <a:xfrm>
            <a:off x="793538" y="171285"/>
            <a:ext cx="11111722" cy="576345"/>
          </a:xfrm>
        </p:spPr>
        <p:txBody>
          <a:bodyPr/>
          <a:lstStyle/>
          <a:p>
            <a:pPr eaLnBrk="1" hangingPunct="1"/>
            <a:r>
              <a:rPr lang="en-US" sz="4300" dirty="0" smtClean="0">
                <a:cs typeface="Arial" pitchFamily="34" charset="0"/>
              </a:rPr>
              <a:t>Recording JD Edwards Project Milestones</a:t>
            </a:r>
          </a:p>
        </p:txBody>
      </p:sp>
      <p:sp>
        <p:nvSpPr>
          <p:cNvPr id="53251" name="Rectangle 3"/>
          <p:cNvSpPr>
            <a:spLocks noGrp="1" noChangeArrowheads="1"/>
          </p:cNvSpPr>
          <p:nvPr>
            <p:ph sz="half" idx="1"/>
          </p:nvPr>
        </p:nvSpPr>
        <p:spPr>
          <a:xfrm>
            <a:off x="592815" y="1278061"/>
            <a:ext cx="11411641" cy="4505824"/>
          </a:xfrm>
        </p:spPr>
        <p:txBody>
          <a:bodyPr>
            <a:normAutofit fontScale="92500" lnSpcReduction="20000"/>
          </a:bodyPr>
          <a:lstStyle/>
          <a:p>
            <a:pPr lvl="0" eaLnBrk="1" hangingPunct="1">
              <a:lnSpc>
                <a:spcPct val="90000"/>
              </a:lnSpc>
              <a:buBlip>
                <a:blip r:embed="rId4"/>
              </a:buBlip>
            </a:pPr>
            <a:r>
              <a:rPr lang="es-PE" sz="2900" dirty="0" smtClean="0"/>
              <a:t>Enter a standard Service Request with Oracle Support</a:t>
            </a:r>
            <a:endParaRPr lang="en-US" sz="2900" dirty="0" smtClean="0"/>
          </a:p>
          <a:p>
            <a:pPr lvl="1"/>
            <a:r>
              <a:rPr lang="es-PE" sz="2300" dirty="0" smtClean="0"/>
              <a:t>Use the customer’s CSI (Customer Support Identifier)</a:t>
            </a:r>
            <a:endParaRPr lang="en-US" sz="2300" dirty="0" smtClean="0"/>
          </a:p>
          <a:p>
            <a:pPr lvl="1"/>
            <a:r>
              <a:rPr lang="es-PE" sz="2300" dirty="0" smtClean="0"/>
              <a:t>Enter the Service request for JD Edwards</a:t>
            </a:r>
          </a:p>
          <a:p>
            <a:pPr lvl="1">
              <a:lnSpc>
                <a:spcPct val="90000"/>
              </a:lnSpc>
            </a:pPr>
            <a:r>
              <a:rPr lang="es-PE" sz="2300" dirty="0" smtClean="0"/>
              <a:t>Service Request  Description =  “Customer &lt;project type&gt; Project Milestones”</a:t>
            </a:r>
            <a:endParaRPr lang="en-US" sz="2300" dirty="0" smtClean="0"/>
          </a:p>
          <a:p>
            <a:pPr lvl="2"/>
            <a:r>
              <a:rPr lang="es-PE" sz="2300" dirty="0" smtClean="0"/>
              <a:t>Project Types</a:t>
            </a:r>
            <a:endParaRPr lang="en-US" sz="2500" dirty="0" smtClean="0"/>
          </a:p>
          <a:p>
            <a:pPr lvl="3"/>
            <a:r>
              <a:rPr lang="es-PE" sz="2300" dirty="0" smtClean="0"/>
              <a:t>Upgrade</a:t>
            </a:r>
          </a:p>
          <a:p>
            <a:pPr lvl="3"/>
            <a:r>
              <a:rPr lang="en-US" sz="2300" dirty="0" smtClean="0"/>
              <a:t>Migration</a:t>
            </a:r>
            <a:endParaRPr lang="en-US" sz="2500" dirty="0" smtClean="0"/>
          </a:p>
          <a:p>
            <a:pPr lvl="3"/>
            <a:r>
              <a:rPr lang="es-PE" sz="2300" dirty="0" smtClean="0"/>
              <a:t>Implementation</a:t>
            </a:r>
            <a:endParaRPr lang="en-US" sz="2500" dirty="0" smtClean="0"/>
          </a:p>
          <a:p>
            <a:pPr lvl="3"/>
            <a:r>
              <a:rPr lang="es-PE" sz="2300" dirty="0" smtClean="0"/>
              <a:t>Expansion / additional roll-outs</a:t>
            </a:r>
          </a:p>
          <a:p>
            <a:pPr lvl="1">
              <a:lnSpc>
                <a:spcPct val="90000"/>
              </a:lnSpc>
            </a:pPr>
            <a:r>
              <a:rPr lang="es-PE" sz="2300" dirty="0" smtClean="0"/>
              <a:t>Specify the following in the Service Request body:</a:t>
            </a:r>
          </a:p>
          <a:p>
            <a:pPr lvl="3"/>
            <a:r>
              <a:rPr lang="en-US" sz="2300" dirty="0" smtClean="0"/>
              <a:t>“Customer Project milestones for Oracle Support tracking”</a:t>
            </a:r>
          </a:p>
          <a:p>
            <a:pPr lvl="3"/>
            <a:r>
              <a:rPr lang="en-US" sz="2300" dirty="0" smtClean="0"/>
              <a:t>Major and/or critical path project milestones with dates</a:t>
            </a:r>
          </a:p>
          <a:p>
            <a:pPr lvl="1"/>
            <a:endParaRPr lang="en-US" sz="1100" dirty="0" smtClean="0"/>
          </a:p>
          <a:p>
            <a:pPr eaLnBrk="1" hangingPunct="1">
              <a:lnSpc>
                <a:spcPct val="90000"/>
              </a:lnSpc>
              <a:buBlip>
                <a:blip r:embed="rId4"/>
              </a:buBlip>
            </a:pPr>
            <a:r>
              <a:rPr lang="en-US" sz="2900" dirty="0" smtClean="0"/>
              <a:t>Update Oracle Support with any project date changes!!!</a:t>
            </a:r>
            <a:endParaRPr lang="en-US" sz="1900" dirty="0" smtClean="0"/>
          </a:p>
          <a:p>
            <a:pPr eaLnBrk="1" hangingPunct="1">
              <a:lnSpc>
                <a:spcPct val="90000"/>
              </a:lnSpc>
              <a:buBlip>
                <a:blip r:embed="rId4"/>
              </a:buBlip>
            </a:pPr>
            <a:endParaRPr lang="en-US" sz="2400" dirty="0" smtClean="0">
              <a:cs typeface="Times New Roman" pitchFamily="18" charset="0"/>
            </a:endParaRPr>
          </a:p>
        </p:txBody>
      </p:sp>
      <p:sp>
        <p:nvSpPr>
          <p:cNvPr id="7" name="Content Placeholder 6"/>
          <p:cNvSpPr>
            <a:spLocks noGrp="1"/>
          </p:cNvSpPr>
          <p:nvPr>
            <p:ph sz="half" idx="2"/>
          </p:nvPr>
        </p:nvSpPr>
        <p:spPr>
          <a:xfrm>
            <a:off x="793539" y="734157"/>
            <a:ext cx="10849323" cy="424921"/>
          </a:xfrm>
        </p:spPr>
        <p:txBody>
          <a:bodyPr>
            <a:normAutofit fontScale="92500" lnSpcReduction="20000"/>
          </a:bodyPr>
          <a:lstStyle/>
          <a:p>
            <a:r>
              <a:rPr lang="en-US" dirty="0" smtClean="0">
                <a:solidFill>
                  <a:srgbClr val="FF0000"/>
                </a:solidFill>
                <a:cs typeface="Arial" pitchFamily="34" charset="0"/>
              </a:rPr>
              <a:t>Inform Oracle and Optimize Time to Resolution</a:t>
            </a:r>
            <a:endParaRPr lang="en-US" dirty="0">
              <a:solidFill>
                <a:srgbClr val="FF0000"/>
              </a:solidFill>
              <a:cs typeface="Arial" pitchFamily="34" charset="0"/>
            </a:endParaRPr>
          </a:p>
        </p:txBody>
      </p:sp>
      <p:pic>
        <p:nvPicPr>
          <p:cNvPr id="892931" name="Picture 3"/>
          <p:cNvPicPr>
            <a:picLocks noChangeAspect="1" noChangeArrowheads="1"/>
          </p:cNvPicPr>
          <p:nvPr/>
        </p:nvPicPr>
        <p:blipFill>
          <a:blip r:embed="rId5" cstate="email"/>
          <a:srcRect/>
          <a:stretch>
            <a:fillRect/>
          </a:stretch>
        </p:blipFill>
        <p:spPr bwMode="auto">
          <a:xfrm>
            <a:off x="9617419" y="4906781"/>
            <a:ext cx="2412372" cy="1086128"/>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833240437"/>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2</a:t>
            </a:fld>
            <a:endParaRPr lang="en-US" dirty="0"/>
          </a:p>
        </p:txBody>
      </p:sp>
    </p:spTree>
    <p:extLst>
      <p:ext uri="{BB962C8B-B14F-4D97-AF65-F5344CB8AC3E}">
        <p14:creationId xmlns:p14="http://schemas.microsoft.com/office/powerpoint/2010/main" val="39941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Oracle Business Accelerators </a:t>
            </a:r>
            <a:endParaRPr lang="en-US" dirty="0"/>
          </a:p>
        </p:txBody>
      </p:sp>
      <p:sp>
        <p:nvSpPr>
          <p:cNvPr id="7" name="Text Placeholder 6"/>
          <p:cNvSpPr>
            <a:spLocks noGrp="1"/>
          </p:cNvSpPr>
          <p:nvPr>
            <p:ph type="body" idx="1"/>
          </p:nvPr>
        </p:nvSpPr>
        <p:spPr/>
        <p:txBody>
          <a:bodyPr/>
          <a:lstStyle/>
          <a:p>
            <a:r>
              <a:rPr lang="en-US" dirty="0" smtClean="0"/>
              <a:t>Manuel Neyra</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013" y="3997326"/>
            <a:ext cx="1654175" cy="993775"/>
          </a:xfrm>
          <a:prstGeom prst="rect">
            <a:avLst/>
          </a:prstGeom>
          <a:noFill/>
          <a:extLst>
            <a:ext uri="{909E8E84-426E-40DD-AFC4-6F175D3DCCD1}">
              <a14:hiddenFill xmlns:a14="http://schemas.microsoft.com/office/drawing/2010/main">
                <a:solidFill>
                  <a:srgbClr val="FFFFFF"/>
                </a:solidFill>
              </a14:hiddenFill>
            </a:ext>
          </a:extLst>
        </p:spPr>
      </p:pic>
      <p:sp>
        <p:nvSpPr>
          <p:cNvPr id="119811" name="Rectangle 3"/>
          <p:cNvSpPr>
            <a:spLocks noGrp="1" noChangeArrowheads="1"/>
          </p:cNvSpPr>
          <p:nvPr>
            <p:ph type="title"/>
          </p:nvPr>
        </p:nvSpPr>
        <p:spPr/>
        <p:txBody>
          <a:bodyPr/>
          <a:lstStyle/>
          <a:p>
            <a:r>
              <a:rPr lang="en-US" altLang="en-US" dirty="0" smtClean="0"/>
              <a:t>OBAs for JD Edwards </a:t>
            </a:r>
            <a:r>
              <a:rPr lang="en-US" altLang="en-US" dirty="0" err="1" smtClean="0"/>
              <a:t>EnterpriseOne</a:t>
            </a:r>
            <a:r>
              <a:rPr lang="en-US" altLang="en-US" dirty="0" smtClean="0"/>
              <a:t/>
            </a:r>
            <a:br>
              <a:rPr lang="en-US" altLang="en-US" dirty="0" smtClean="0"/>
            </a:br>
            <a:r>
              <a:rPr lang="en-US" altLang="en-US" sz="2400" dirty="0">
                <a:solidFill>
                  <a:srgbClr val="FF0000"/>
                </a:solidFill>
              </a:rPr>
              <a:t>Value Proposition</a:t>
            </a:r>
          </a:p>
        </p:txBody>
      </p:sp>
      <p:graphicFrame>
        <p:nvGraphicFramePr>
          <p:cNvPr id="119881" name="Group 73"/>
          <p:cNvGraphicFramePr>
            <a:graphicFrameLocks noGrp="1"/>
          </p:cNvGraphicFramePr>
          <p:nvPr>
            <p:extLst>
              <p:ext uri="{D42A27DB-BD31-4B8C-83A1-F6EECF244321}">
                <p14:modId xmlns:p14="http://schemas.microsoft.com/office/powerpoint/2010/main" val="3757701615"/>
              </p:ext>
            </p:extLst>
          </p:nvPr>
        </p:nvGraphicFramePr>
        <p:xfrm>
          <a:off x="2386012" y="1481137"/>
          <a:ext cx="7239000" cy="4767263"/>
        </p:xfrm>
        <a:graphic>
          <a:graphicData uri="http://schemas.openxmlformats.org/drawingml/2006/table">
            <a:tbl>
              <a:tblPr/>
              <a:tblGrid>
                <a:gridCol w="2044700"/>
                <a:gridCol w="2197100"/>
                <a:gridCol w="2997200"/>
              </a:tblGrid>
              <a:tr h="635000">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L="45720" marR="45720" anchor="ctr" horzOverflow="overflow">
                    <a:lnL cap="flat">
                      <a:noFill/>
                    </a:lnL>
                    <a:lnR>
                      <a:noFill/>
                    </a:lnR>
                    <a:lnT cap="flat">
                      <a:noFill/>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400" b="1" i="0" u="none" strike="noStrike" cap="none" normalizeH="0" baseline="0" smtClean="0">
                          <a:ln>
                            <a:noFill/>
                          </a:ln>
                          <a:solidFill>
                            <a:schemeClr val="tx1"/>
                          </a:solidFill>
                          <a:effectLst/>
                          <a:latin typeface="Arial" panose="020B0604020202020204" pitchFamily="34" charset="0"/>
                        </a:rPr>
                        <a:t>Customers</a:t>
                      </a:r>
                    </a:p>
                  </a:txBody>
                  <a:tcPr marL="45720" marR="45720" anchor="ctr" horzOverflow="overflow">
                    <a:lnL>
                      <a:noFill/>
                    </a:lnL>
                    <a:lnR>
                      <a:noFill/>
                    </a:lnR>
                    <a:lnT cap="flat">
                      <a:noFill/>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400" b="1" i="0" u="none" strike="noStrike" cap="none" normalizeH="0" baseline="0" smtClean="0">
                          <a:ln>
                            <a:noFill/>
                          </a:ln>
                          <a:solidFill>
                            <a:schemeClr val="tx1"/>
                          </a:solidFill>
                          <a:effectLst/>
                          <a:latin typeface="Arial" panose="020B0604020202020204" pitchFamily="34" charset="0"/>
                        </a:rPr>
                        <a:t>Partners</a:t>
                      </a:r>
                    </a:p>
                  </a:txBody>
                  <a:tcPr marL="45720" marR="45720" anchor="ctr" horzOverflow="overflow">
                    <a:lnL>
                      <a:noFill/>
                    </a:lnL>
                    <a:lnR cap="flat">
                      <a:noFill/>
                    </a:lnR>
                    <a:lnT cap="flat">
                      <a:noFill/>
                    </a:lnT>
                    <a:lnB w="28575" cap="flat" cmpd="sng" algn="ctr">
                      <a:solidFill>
                        <a:schemeClr val="tx2"/>
                      </a:solidFill>
                      <a:prstDash val="solid"/>
                      <a:round/>
                      <a:headEnd type="none" w="med" len="med"/>
                      <a:tailEnd type="none" w="med" len="med"/>
                    </a:lnB>
                    <a:lnTlToBr>
                      <a:noFill/>
                    </a:lnTlToBr>
                    <a:lnBlToTr>
                      <a:noFill/>
                    </a:lnBlToTr>
                    <a:noFill/>
                  </a:tcPr>
                </a:tc>
              </a:tr>
              <a:tr h="1016000">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L="45720" marR="45720" anchor="ctr" horzOverflow="overflow">
                    <a:lnL cap="flat">
                      <a:noFill/>
                    </a:lnL>
                    <a:lnR>
                      <a:noFill/>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Fast</a:t>
                      </a:r>
                    </a:p>
                  </a:txBody>
                  <a:tcPr marL="45720" marR="45720" anchor="ctr" horzOverflow="overflow">
                    <a:lnL>
                      <a:noFill/>
                    </a:lnL>
                    <a:lnR>
                      <a:noFill/>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1" i="0" u="none" strike="noStrike" cap="none" normalizeH="0" baseline="0" smtClean="0">
                          <a:ln>
                            <a:noFill/>
                          </a:ln>
                          <a:solidFill>
                            <a:schemeClr val="accent1"/>
                          </a:solidFill>
                          <a:effectLst/>
                          <a:latin typeface="Arial" panose="020B0604020202020204" pitchFamily="34" charset="0"/>
                          <a:sym typeface="Wingdings 3" panose="05040102010807070707" pitchFamily="18" charset="2"/>
                        </a:rPr>
                        <a:t> </a:t>
                      </a:r>
                      <a:r>
                        <a:rPr kumimoji="0" lang="en-US" altLang="en-US" sz="2000" b="0" i="0" u="none" strike="noStrike" cap="none" normalizeH="0" baseline="0" smtClean="0">
                          <a:ln>
                            <a:noFill/>
                          </a:ln>
                          <a:solidFill>
                            <a:schemeClr val="tx1"/>
                          </a:solidFill>
                          <a:effectLst/>
                          <a:latin typeface="Arial" panose="020B0604020202020204" pitchFamily="34" charset="0"/>
                        </a:rPr>
                        <a:t>Lower effort and time</a:t>
                      </a:r>
                    </a:p>
                  </a:txBody>
                  <a:tcPr marL="45720" marR="45720" anchor="ctr" horzOverflow="overflow">
                    <a:lnL>
                      <a:noFill/>
                    </a:lnL>
                    <a:lnR cap="flat">
                      <a:noFill/>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1054100">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L="45720" marR="45720" anchor="ctr" horzOverflow="overflow">
                    <a:lnL cap="flat">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Predicable</a:t>
                      </a:r>
                    </a:p>
                  </a:txBody>
                  <a:tcPr marL="45720" marR="45720" anchor="ctr" horzOverflow="overflow">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1" i="0" u="none" strike="noStrike" cap="none" normalizeH="0" baseline="0" smtClean="0">
                          <a:ln>
                            <a:noFill/>
                          </a:ln>
                          <a:solidFill>
                            <a:schemeClr val="accent1"/>
                          </a:solidFill>
                          <a:effectLst/>
                          <a:latin typeface="Arial" panose="020B0604020202020204" pitchFamily="34" charset="0"/>
                          <a:sym typeface="Wingdings 3" panose="05040102010807070707" pitchFamily="18" charset="2"/>
                        </a:rPr>
                        <a:t> </a:t>
                      </a:r>
                      <a:r>
                        <a:rPr kumimoji="0" lang="en-US" altLang="en-US" sz="2000" b="0" i="0" u="none" strike="noStrike" cap="none" normalizeH="0" baseline="0" smtClean="0">
                          <a:ln>
                            <a:noFill/>
                          </a:ln>
                          <a:solidFill>
                            <a:schemeClr val="tx1"/>
                          </a:solidFill>
                          <a:effectLst/>
                          <a:latin typeface="Arial" panose="020B0604020202020204" pitchFamily="34" charset="0"/>
                        </a:rPr>
                        <a:t>Reduce your risk</a:t>
                      </a:r>
                    </a:p>
                  </a:txBody>
                  <a:tcPr marL="45720" marR="45720" anchor="ctr" horzOverflow="overflow">
                    <a:lnL>
                      <a:noFill/>
                    </a:lnL>
                    <a:lnR cap="flat">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1160463">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L="45720" marR="45720" anchor="ctr" horzOverflow="overflow">
                    <a:lnL cap="flat">
                      <a:noFill/>
                    </a:lnL>
                    <a:lnR>
                      <a:noFill/>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Enduring</a:t>
                      </a:r>
                    </a:p>
                  </a:txBody>
                  <a:tcPr marL="45720" marR="45720" anchor="ctr" horzOverflow="overflow">
                    <a:lnL>
                      <a:noFill/>
                    </a:lnL>
                    <a:lnR>
                      <a:noFill/>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1" i="0" u="none" strike="noStrike" cap="none" normalizeH="0" baseline="0" smtClean="0">
                          <a:ln>
                            <a:noFill/>
                          </a:ln>
                          <a:solidFill>
                            <a:schemeClr val="accent1"/>
                          </a:solidFill>
                          <a:effectLst/>
                          <a:latin typeface="Arial" panose="020B0604020202020204" pitchFamily="34" charset="0"/>
                          <a:sym typeface="Wingdings 3" panose="05040102010807070707" pitchFamily="18" charset="2"/>
                        </a:rPr>
                        <a:t> </a:t>
                      </a:r>
                      <a:r>
                        <a:rPr kumimoji="0" lang="en-US" altLang="en-US" sz="2000" b="0" i="0" u="none" strike="noStrike" cap="none" normalizeH="0" baseline="0" smtClean="0">
                          <a:ln>
                            <a:noFill/>
                          </a:ln>
                          <a:solidFill>
                            <a:schemeClr val="tx1"/>
                          </a:solidFill>
                          <a:effectLst/>
                          <a:latin typeface="Arial" panose="020B0604020202020204" pitchFamily="34" charset="0"/>
                        </a:rPr>
                        <a:t>Create</a:t>
                      </a:r>
                      <a:r>
                        <a:rPr kumimoji="0" lang="en-US" altLang="en-US" sz="2000" b="0" i="0" u="none" strike="noStrike" cap="none" normalizeH="0" baseline="0" smtClean="0">
                          <a:ln>
                            <a:noFill/>
                          </a:ln>
                          <a:solidFill>
                            <a:schemeClr val="bg1"/>
                          </a:solidFill>
                          <a:effectLst/>
                          <a:latin typeface="Arial" panose="020B0604020202020204" pitchFamily="34" charset="0"/>
                        </a:rPr>
                        <a:t> </a:t>
                      </a:r>
                      <a:r>
                        <a:rPr kumimoji="0" lang="en-US" altLang="en-US" sz="2000" b="0" i="0" u="none" strike="noStrike" cap="none" normalizeH="0" baseline="0" smtClean="0">
                          <a:ln>
                            <a:noFill/>
                          </a:ln>
                          <a:solidFill>
                            <a:schemeClr val="tx1"/>
                          </a:solidFill>
                          <a:effectLst/>
                          <a:latin typeface="Arial" panose="020B0604020202020204" pitchFamily="34" charset="0"/>
                        </a:rPr>
                        <a:t>relationships</a:t>
                      </a:r>
                    </a:p>
                  </a:txBody>
                  <a:tcPr marL="45720" marR="45720" anchor="ctr" horzOverflow="overflow">
                    <a:lnL>
                      <a:noFill/>
                    </a:lnL>
                    <a:lnR cap="flat">
                      <a:noFill/>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r>
              <a:tr h="901700">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L="45720" marR="45720" anchor="ctr" horzOverflow="overflow">
                    <a:lnL cap="flat">
                      <a:noFill/>
                    </a:lnL>
                    <a:lnR>
                      <a:noFill/>
                    </a:lnR>
                    <a:lnT w="28575" cap="flat" cmpd="sng" algn="ctr">
                      <a:solidFill>
                        <a:schemeClr val="tx2"/>
                      </a:solidFill>
                      <a:prstDash val="solid"/>
                      <a:round/>
                      <a:headEnd type="none" w="med" len="med"/>
                      <a:tailEnd type="none" w="med" len="med"/>
                    </a:lnT>
                    <a:lnB cap="flat">
                      <a:noFill/>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Leverage</a:t>
                      </a:r>
                      <a:br>
                        <a:rPr kumimoji="0" lang="en-US" altLang="en-US" sz="2000" b="0" i="0" u="none" strike="noStrike" cap="none" normalizeH="0" baseline="0" smtClean="0">
                          <a:ln>
                            <a:noFill/>
                          </a:ln>
                          <a:solidFill>
                            <a:schemeClr val="tx1"/>
                          </a:solidFill>
                          <a:effectLst/>
                          <a:latin typeface="Arial" panose="020B0604020202020204" pitchFamily="34" charset="0"/>
                        </a:rPr>
                      </a:br>
                      <a:r>
                        <a:rPr kumimoji="0" lang="en-US" altLang="en-US" sz="2000" b="0" i="0" u="none" strike="noStrike" cap="none" normalizeH="0" baseline="0" smtClean="0">
                          <a:ln>
                            <a:noFill/>
                          </a:ln>
                          <a:solidFill>
                            <a:schemeClr val="tx1"/>
                          </a:solidFill>
                          <a:effectLst/>
                          <a:latin typeface="Arial" panose="020B0604020202020204" pitchFamily="34" charset="0"/>
                        </a:rPr>
                        <a:t>leading practices</a:t>
                      </a:r>
                    </a:p>
                  </a:txBody>
                  <a:tcPr marL="45720" marR="45720" anchor="ctr" horzOverflow="overflow">
                    <a:lnL>
                      <a:noFill/>
                    </a:lnL>
                    <a:lnR>
                      <a:noFill/>
                    </a:lnR>
                    <a:lnT w="28575" cap="flat" cmpd="sng" algn="ctr">
                      <a:solidFill>
                        <a:schemeClr val="tx2"/>
                      </a:solidFill>
                      <a:prstDash val="solid"/>
                      <a:round/>
                      <a:headEnd type="none" w="med" len="med"/>
                      <a:tailEnd type="none" w="med" len="med"/>
                    </a:lnT>
                    <a:lnB cap="flat">
                      <a:noFill/>
                    </a:lnB>
                    <a:lnTlToBr>
                      <a:noFill/>
                    </a:lnTlToBr>
                    <a:lnBlToTr>
                      <a:noFill/>
                    </a:lnBlToTr>
                    <a:noFill/>
                  </a:tcPr>
                </a:tc>
                <a:tc>
                  <a:txBody>
                    <a:bodyPr/>
                    <a:lstStyle>
                      <a:lvl1pPr algn="l" eaLnBrk="0" hangingPunct="0">
                        <a:spcBef>
                          <a:spcPct val="20000"/>
                        </a:spcBef>
                        <a:buClr>
                          <a:schemeClr val="tx2"/>
                        </a:buClr>
                        <a:buFont typeface="Times" panose="02020603050405020304" pitchFamily="18" charset="0"/>
                        <a:defRPr sz="2000">
                          <a:solidFill>
                            <a:schemeClr val="tx1"/>
                          </a:solidFill>
                          <a:latin typeface="Arial" panose="020B0604020202020204" pitchFamily="34" charset="0"/>
                        </a:defRPr>
                      </a:lvl1pPr>
                      <a:lvl2pPr marL="341313"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2pPr>
                      <a:lvl3pPr marL="684213"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3pPr>
                      <a:lvl4pPr marL="1028700" algn="l" eaLnBrk="0" hangingPunct="0">
                        <a:spcBef>
                          <a:spcPct val="20000"/>
                        </a:spcBef>
                        <a:buClr>
                          <a:schemeClr val="bg2"/>
                        </a:buClr>
                        <a:buFont typeface="Times" panose="02020603050405020304" pitchFamily="18" charset="0"/>
                        <a:defRPr>
                          <a:solidFill>
                            <a:schemeClr val="tx1"/>
                          </a:solidFill>
                          <a:latin typeface="Arial" panose="020B0604020202020204" pitchFamily="34" charset="0"/>
                        </a:defRPr>
                      </a:lvl4pPr>
                      <a:lvl5pPr marL="1373188" algn="l" eaLnBrk="0" hangingPunct="0">
                        <a:spcBef>
                          <a:spcPct val="20000"/>
                        </a:spcBef>
                        <a:buClr>
                          <a:schemeClr val="tx2"/>
                        </a:buClr>
                        <a:buFont typeface="Times" panose="02020603050405020304" pitchFamily="18" charset="0"/>
                        <a:defRPr>
                          <a:solidFill>
                            <a:schemeClr val="tx1"/>
                          </a:solidFill>
                          <a:latin typeface="Arial" panose="020B0604020202020204" pitchFamily="34" charset="0"/>
                        </a:defRPr>
                      </a:lvl5pPr>
                      <a:lvl6pPr marL="18303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6pPr>
                      <a:lvl7pPr marL="22875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7pPr>
                      <a:lvl8pPr marL="27447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8pPr>
                      <a:lvl9pPr marL="3201988" eaLnBrk="0" fontAlgn="base" hangingPunct="0">
                        <a:spcBef>
                          <a:spcPct val="20000"/>
                        </a:spcBef>
                        <a:spcAft>
                          <a:spcPct val="0"/>
                        </a:spcAft>
                        <a:buClr>
                          <a:schemeClr val="tx2"/>
                        </a:buClr>
                        <a:buFont typeface="Times" panose="02020603050405020304" pitchFamily="18" charset="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Times" panose="02020603050405020304" pitchFamily="18" charset="0"/>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Implement using</a:t>
                      </a:r>
                      <a:br>
                        <a:rPr kumimoji="0" lang="en-US" altLang="en-US" sz="2000" b="0" i="0" u="none" strike="noStrike" cap="none" normalizeH="0" baseline="0" dirty="0" smtClean="0">
                          <a:ln>
                            <a:noFill/>
                          </a:ln>
                          <a:solidFill>
                            <a:schemeClr val="tx1"/>
                          </a:solidFill>
                          <a:effectLst/>
                          <a:latin typeface="Arial" panose="020B0604020202020204" pitchFamily="34" charset="0"/>
                        </a:rPr>
                      </a:br>
                      <a:r>
                        <a:rPr kumimoji="0" lang="en-US" altLang="en-US" sz="2000" b="0" i="0" u="none" strike="noStrike" cap="none" normalizeH="0" baseline="0" dirty="0" smtClean="0">
                          <a:ln>
                            <a:noFill/>
                          </a:ln>
                          <a:solidFill>
                            <a:schemeClr val="tx1"/>
                          </a:solidFill>
                          <a:effectLst/>
                          <a:latin typeface="Arial" panose="020B0604020202020204" pitchFamily="34" charset="0"/>
                        </a:rPr>
                        <a:t>leading practices</a:t>
                      </a:r>
                    </a:p>
                  </a:txBody>
                  <a:tcPr marL="45720" marR="45720" anchor="ctr" horzOverflow="overflow">
                    <a:lnL>
                      <a:noFill/>
                    </a:lnL>
                    <a:lnR cap="flat">
                      <a:noFill/>
                    </a:lnR>
                    <a:lnT w="28575" cap="flat" cmpd="sng" algn="ctr">
                      <a:solidFill>
                        <a:schemeClr val="tx2"/>
                      </a:solidFill>
                      <a:prstDash val="solid"/>
                      <a:round/>
                      <a:headEnd type="none" w="med" len="med"/>
                      <a:tailEnd type="none" w="med" len="med"/>
                    </a:lnT>
                    <a:lnB cap="flat">
                      <a:noFill/>
                    </a:lnB>
                    <a:lnTlToBr>
                      <a:noFill/>
                    </a:lnTlToBr>
                    <a:lnBlToTr>
                      <a:noFill/>
                    </a:lnBlToTr>
                    <a:noFill/>
                  </a:tcPr>
                </a:tc>
              </a:tr>
            </a:tbl>
          </a:graphicData>
        </a:graphic>
      </p:graphicFrame>
      <p:pic>
        <p:nvPicPr>
          <p:cNvPr id="119848" name="Picture 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3012" y="1898651"/>
            <a:ext cx="16764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4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3012" y="2906713"/>
            <a:ext cx="16637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997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descr="Small grid"/>
          <p:cNvSpPr>
            <a:spLocks noChangeArrowheads="1"/>
          </p:cNvSpPr>
          <p:nvPr/>
        </p:nvSpPr>
        <p:spPr bwMode="auto">
          <a:xfrm>
            <a:off x="76180" y="1143000"/>
            <a:ext cx="12036465" cy="1676400"/>
          </a:xfrm>
          <a:prstGeom prst="rect">
            <a:avLst/>
          </a:prstGeom>
          <a:pattFill prst="smGrid">
            <a:fgClr>
              <a:srgbClr val="C0C0C0">
                <a:alpha val="70000"/>
              </a:srgbClr>
            </a:fgClr>
            <a:bgClr>
              <a:srgbClr val="FFFFFF">
                <a:alpha val="70000"/>
              </a:srgbClr>
            </a:bgClr>
          </a:pattFill>
          <a:ln w="3175" algn="ctr">
            <a:solidFill>
              <a:srgbClr val="666699"/>
            </a:solidFill>
            <a:miter lim="800000"/>
            <a:headEnd/>
            <a:tailEnd type="none" w="lg" len="lg"/>
          </a:ln>
          <a:effectLst/>
        </p:spPr>
        <p:txBody>
          <a:bodyPr wrap="none" anchor="ctr"/>
          <a:lstStyle/>
          <a:p>
            <a:endParaRPr lang="en-US"/>
          </a:p>
        </p:txBody>
      </p:sp>
      <p:sp>
        <p:nvSpPr>
          <p:cNvPr id="60420" name="Text Box 4"/>
          <p:cNvSpPr txBox="1">
            <a:spLocks noChangeArrowheads="1"/>
          </p:cNvSpPr>
          <p:nvPr/>
        </p:nvSpPr>
        <p:spPr bwMode="auto">
          <a:xfrm>
            <a:off x="888769" y="1524000"/>
            <a:ext cx="1802930" cy="990600"/>
          </a:xfrm>
          <a:prstGeom prst="rect">
            <a:avLst/>
          </a:prstGeom>
          <a:solidFill>
            <a:schemeClr val="bg1"/>
          </a:solidFill>
          <a:ln w="9525" algn="ctr">
            <a:solidFill>
              <a:srgbClr val="666699"/>
            </a:solidFill>
            <a:miter lim="800000"/>
            <a:headEnd/>
            <a:tailEnd/>
          </a:ln>
          <a:effectLst/>
        </p:spPr>
        <p:txBody>
          <a:bodyPr lIns="45720" rIns="45720" anchor="ctr" anchorCtr="1"/>
          <a:lstStyle/>
          <a:p>
            <a:pPr eaLnBrk="0" hangingPunct="0">
              <a:lnSpc>
                <a:spcPct val="100000"/>
              </a:lnSpc>
              <a:buClrTx/>
            </a:pPr>
            <a:r>
              <a:rPr lang="en-US" sz="1600" b="0">
                <a:latin typeface="Trebuchet MS" pitchFamily="34" charset="0"/>
                <a:cs typeface="Arial" charset="0"/>
              </a:rPr>
              <a:t>Create</a:t>
            </a:r>
            <a:br>
              <a:rPr lang="en-US" sz="1600" b="0">
                <a:latin typeface="Trebuchet MS" pitchFamily="34" charset="0"/>
                <a:cs typeface="Arial" charset="0"/>
              </a:rPr>
            </a:br>
            <a:r>
              <a:rPr lang="en-US" sz="1600" b="0">
                <a:latin typeface="Trebuchet MS" pitchFamily="34" charset="0"/>
                <a:cs typeface="Arial" charset="0"/>
              </a:rPr>
              <a:t>Configuration</a:t>
            </a:r>
          </a:p>
        </p:txBody>
      </p:sp>
      <p:sp>
        <p:nvSpPr>
          <p:cNvPr id="60421" name="Text Box 5"/>
          <p:cNvSpPr txBox="1">
            <a:spLocks noChangeArrowheads="1"/>
          </p:cNvSpPr>
          <p:nvPr/>
        </p:nvSpPr>
        <p:spPr bwMode="auto">
          <a:xfrm>
            <a:off x="2996420" y="1524000"/>
            <a:ext cx="1802930" cy="990600"/>
          </a:xfrm>
          <a:prstGeom prst="rect">
            <a:avLst/>
          </a:prstGeom>
          <a:solidFill>
            <a:schemeClr val="bg1"/>
          </a:solidFill>
          <a:ln w="9525" algn="ctr">
            <a:solidFill>
              <a:srgbClr val="666699"/>
            </a:solidFill>
            <a:miter lim="800000"/>
            <a:headEnd/>
            <a:tailEnd/>
          </a:ln>
          <a:effectLst/>
        </p:spPr>
        <p:txBody>
          <a:bodyPr lIns="0" rIns="0" anchor="ctr" anchorCtr="1"/>
          <a:lstStyle/>
          <a:p>
            <a:pPr eaLnBrk="0" hangingPunct="0">
              <a:lnSpc>
                <a:spcPct val="100000"/>
              </a:lnSpc>
              <a:buClrTx/>
            </a:pPr>
            <a:r>
              <a:rPr lang="en-US" sz="1600" b="0">
                <a:latin typeface="Trebuchet MS" pitchFamily="34" charset="0"/>
                <a:cs typeface="Arial" charset="0"/>
              </a:rPr>
              <a:t>Package</a:t>
            </a:r>
            <a:br>
              <a:rPr lang="en-US" sz="1600" b="0">
                <a:latin typeface="Trebuchet MS" pitchFamily="34" charset="0"/>
                <a:cs typeface="Arial" charset="0"/>
              </a:rPr>
            </a:br>
            <a:r>
              <a:rPr lang="en-US" sz="1600" b="0">
                <a:latin typeface="Trebuchet MS" pitchFamily="34" charset="0"/>
                <a:cs typeface="Arial" charset="0"/>
              </a:rPr>
              <a:t>Configuration</a:t>
            </a:r>
          </a:p>
        </p:txBody>
      </p:sp>
      <p:sp>
        <p:nvSpPr>
          <p:cNvPr id="60422" name="Text Box 6"/>
          <p:cNvSpPr txBox="1">
            <a:spLocks noChangeArrowheads="1"/>
          </p:cNvSpPr>
          <p:nvPr/>
        </p:nvSpPr>
        <p:spPr bwMode="auto">
          <a:xfrm>
            <a:off x="5129464" y="1524000"/>
            <a:ext cx="1802930" cy="990600"/>
          </a:xfrm>
          <a:prstGeom prst="rect">
            <a:avLst/>
          </a:prstGeom>
          <a:solidFill>
            <a:schemeClr val="bg1"/>
          </a:solidFill>
          <a:ln w="9525" algn="ctr">
            <a:solidFill>
              <a:srgbClr val="666699"/>
            </a:solidFill>
            <a:miter lim="800000"/>
            <a:headEnd/>
            <a:tailEnd/>
          </a:ln>
          <a:effectLst/>
        </p:spPr>
        <p:txBody>
          <a:bodyPr lIns="0" rIns="0" anchor="ctr" anchorCtr="1"/>
          <a:lstStyle/>
          <a:p>
            <a:pPr eaLnBrk="0" hangingPunct="0">
              <a:lnSpc>
                <a:spcPct val="100000"/>
              </a:lnSpc>
              <a:buClrTx/>
            </a:pPr>
            <a:r>
              <a:rPr lang="en-US" sz="1600" b="0">
                <a:latin typeface="Trebuchet MS" pitchFamily="34" charset="0"/>
                <a:cs typeface="Arial" charset="0"/>
              </a:rPr>
              <a:t>Create</a:t>
            </a:r>
            <a:br>
              <a:rPr lang="en-US" sz="1600" b="0">
                <a:latin typeface="Trebuchet MS" pitchFamily="34" charset="0"/>
                <a:cs typeface="Arial" charset="0"/>
              </a:rPr>
            </a:br>
            <a:r>
              <a:rPr lang="en-US" sz="1600" b="0">
                <a:latin typeface="Trebuchet MS" pitchFamily="34" charset="0"/>
                <a:cs typeface="Arial" charset="0"/>
              </a:rPr>
              <a:t>Questionnaire</a:t>
            </a:r>
            <a:br>
              <a:rPr lang="en-US" sz="1600" b="0">
                <a:latin typeface="Trebuchet MS" pitchFamily="34" charset="0"/>
                <a:cs typeface="Arial" charset="0"/>
              </a:rPr>
            </a:br>
            <a:r>
              <a:rPr lang="en-US" sz="1600" b="0">
                <a:latin typeface="Trebuchet MS" pitchFamily="34" charset="0"/>
                <a:cs typeface="Arial" charset="0"/>
              </a:rPr>
              <a:t>Wizard</a:t>
            </a:r>
          </a:p>
        </p:txBody>
      </p:sp>
      <p:sp>
        <p:nvSpPr>
          <p:cNvPr id="60423" name="Text Box 7"/>
          <p:cNvSpPr txBox="1">
            <a:spLocks noChangeArrowheads="1"/>
          </p:cNvSpPr>
          <p:nvPr/>
        </p:nvSpPr>
        <p:spPr bwMode="auto">
          <a:xfrm>
            <a:off x="7277322" y="1524000"/>
            <a:ext cx="1802930" cy="990600"/>
          </a:xfrm>
          <a:prstGeom prst="rect">
            <a:avLst/>
          </a:prstGeom>
          <a:solidFill>
            <a:schemeClr val="bg1"/>
          </a:solidFill>
          <a:ln w="9525" algn="ctr">
            <a:solidFill>
              <a:srgbClr val="666699"/>
            </a:solidFill>
            <a:miter lim="800000"/>
            <a:headEnd/>
            <a:tailEnd/>
          </a:ln>
          <a:effectLst/>
        </p:spPr>
        <p:txBody>
          <a:bodyPr lIns="0" rIns="0" anchor="ctr" anchorCtr="1"/>
          <a:lstStyle/>
          <a:p>
            <a:pPr eaLnBrk="0" hangingPunct="0">
              <a:lnSpc>
                <a:spcPct val="100000"/>
              </a:lnSpc>
              <a:buClrTx/>
            </a:pPr>
            <a:r>
              <a:rPr lang="en-US" sz="1600" b="0">
                <a:latin typeface="Trebuchet MS" pitchFamily="34" charset="0"/>
                <a:cs typeface="Arial" charset="0"/>
              </a:rPr>
              <a:t>Create</a:t>
            </a:r>
          </a:p>
          <a:p>
            <a:pPr eaLnBrk="0" hangingPunct="0">
              <a:lnSpc>
                <a:spcPct val="100000"/>
              </a:lnSpc>
              <a:spcBef>
                <a:spcPct val="0"/>
              </a:spcBef>
              <a:buClrTx/>
            </a:pPr>
            <a:r>
              <a:rPr lang="en-US" sz="1600" b="0">
                <a:latin typeface="Trebuchet MS" pitchFamily="34" charset="0"/>
                <a:cs typeface="Arial" charset="0"/>
              </a:rPr>
              <a:t>Assets</a:t>
            </a:r>
          </a:p>
        </p:txBody>
      </p:sp>
      <p:sp>
        <p:nvSpPr>
          <p:cNvPr id="60424" name="Text Box 8"/>
          <p:cNvSpPr txBox="1">
            <a:spLocks noChangeArrowheads="1"/>
          </p:cNvSpPr>
          <p:nvPr/>
        </p:nvSpPr>
        <p:spPr bwMode="auto">
          <a:xfrm>
            <a:off x="9410366" y="1524000"/>
            <a:ext cx="1802930" cy="990600"/>
          </a:xfrm>
          <a:prstGeom prst="rect">
            <a:avLst/>
          </a:prstGeom>
          <a:solidFill>
            <a:schemeClr val="bg1"/>
          </a:solidFill>
          <a:ln w="9525" algn="ctr">
            <a:solidFill>
              <a:srgbClr val="666699"/>
            </a:solidFill>
            <a:miter lim="800000"/>
            <a:headEnd/>
            <a:tailEnd/>
          </a:ln>
          <a:effectLst/>
        </p:spPr>
        <p:txBody>
          <a:bodyPr anchor="ctr" anchorCtr="1"/>
          <a:lstStyle/>
          <a:p>
            <a:pPr eaLnBrk="0" hangingPunct="0">
              <a:lnSpc>
                <a:spcPct val="100000"/>
              </a:lnSpc>
              <a:buClrTx/>
            </a:pPr>
            <a:r>
              <a:rPr lang="en-US" b="0" baseline="-25000"/>
              <a:t>Launch</a:t>
            </a:r>
            <a:br>
              <a:rPr lang="en-US" b="0" baseline="-25000"/>
            </a:br>
            <a:r>
              <a:rPr lang="en-US" b="0" baseline="-25000"/>
              <a:t>Business</a:t>
            </a:r>
            <a:br>
              <a:rPr lang="en-US" b="0" baseline="-25000"/>
            </a:br>
            <a:r>
              <a:rPr lang="en-US" b="0" baseline="-25000"/>
              <a:t>Accelerator</a:t>
            </a:r>
          </a:p>
        </p:txBody>
      </p:sp>
      <p:cxnSp>
        <p:nvCxnSpPr>
          <p:cNvPr id="60425" name="AutoShape 9"/>
          <p:cNvCxnSpPr>
            <a:cxnSpLocks noChangeShapeType="1"/>
            <a:stCxn id="60420" idx="3"/>
            <a:endCxn id="60421" idx="1"/>
          </p:cNvCxnSpPr>
          <p:nvPr/>
        </p:nvCxnSpPr>
        <p:spPr bwMode="auto">
          <a:xfrm>
            <a:off x="2691699" y="2019300"/>
            <a:ext cx="304721" cy="0"/>
          </a:xfrm>
          <a:prstGeom prst="straightConnector1">
            <a:avLst/>
          </a:prstGeom>
          <a:noFill/>
          <a:ln w="12700">
            <a:solidFill>
              <a:srgbClr val="333333"/>
            </a:solidFill>
            <a:round/>
            <a:headEnd/>
            <a:tailEnd type="triangle" w="lg" len="lg"/>
          </a:ln>
          <a:effectLst/>
        </p:spPr>
      </p:cxnSp>
      <p:cxnSp>
        <p:nvCxnSpPr>
          <p:cNvPr id="60426" name="AutoShape 10"/>
          <p:cNvCxnSpPr>
            <a:cxnSpLocks noChangeShapeType="1"/>
            <a:stCxn id="60421" idx="3"/>
            <a:endCxn id="60422" idx="1"/>
          </p:cNvCxnSpPr>
          <p:nvPr/>
        </p:nvCxnSpPr>
        <p:spPr bwMode="auto">
          <a:xfrm>
            <a:off x="4799350" y="2019300"/>
            <a:ext cx="330114" cy="0"/>
          </a:xfrm>
          <a:prstGeom prst="straightConnector1">
            <a:avLst/>
          </a:prstGeom>
          <a:noFill/>
          <a:ln w="12700">
            <a:solidFill>
              <a:srgbClr val="333333"/>
            </a:solidFill>
            <a:round/>
            <a:headEnd/>
            <a:tailEnd type="triangle" w="lg" len="lg"/>
          </a:ln>
          <a:effectLst/>
        </p:spPr>
      </p:cxnSp>
      <p:cxnSp>
        <p:nvCxnSpPr>
          <p:cNvPr id="60427" name="AutoShape 11"/>
          <p:cNvCxnSpPr>
            <a:cxnSpLocks noChangeShapeType="1"/>
            <a:stCxn id="60422" idx="3"/>
            <a:endCxn id="60423" idx="1"/>
          </p:cNvCxnSpPr>
          <p:nvPr/>
        </p:nvCxnSpPr>
        <p:spPr bwMode="auto">
          <a:xfrm>
            <a:off x="6932395" y="2019300"/>
            <a:ext cx="344927" cy="0"/>
          </a:xfrm>
          <a:prstGeom prst="straightConnector1">
            <a:avLst/>
          </a:prstGeom>
          <a:noFill/>
          <a:ln w="12700">
            <a:solidFill>
              <a:srgbClr val="333333"/>
            </a:solidFill>
            <a:round/>
            <a:headEnd/>
            <a:tailEnd type="triangle" w="lg" len="lg"/>
          </a:ln>
          <a:effectLst/>
        </p:spPr>
      </p:cxnSp>
      <p:cxnSp>
        <p:nvCxnSpPr>
          <p:cNvPr id="60428" name="AutoShape 12"/>
          <p:cNvCxnSpPr>
            <a:cxnSpLocks noChangeShapeType="1"/>
            <a:stCxn id="60423" idx="3"/>
            <a:endCxn id="60424" idx="1"/>
          </p:cNvCxnSpPr>
          <p:nvPr/>
        </p:nvCxnSpPr>
        <p:spPr bwMode="auto">
          <a:xfrm>
            <a:off x="9080252" y="2019300"/>
            <a:ext cx="330114" cy="0"/>
          </a:xfrm>
          <a:prstGeom prst="straightConnector1">
            <a:avLst/>
          </a:prstGeom>
          <a:noFill/>
          <a:ln w="12700">
            <a:solidFill>
              <a:srgbClr val="333333"/>
            </a:solidFill>
            <a:round/>
            <a:headEnd/>
            <a:tailEnd type="triangle" w="lg" len="lg"/>
          </a:ln>
          <a:effectLst/>
        </p:spPr>
      </p:cxnSp>
      <p:cxnSp>
        <p:nvCxnSpPr>
          <p:cNvPr id="60429" name="AutoShape 13"/>
          <p:cNvCxnSpPr>
            <a:cxnSpLocks noChangeShapeType="1"/>
            <a:stCxn id="60430" idx="0"/>
            <a:endCxn id="60420" idx="2"/>
          </p:cNvCxnSpPr>
          <p:nvPr/>
        </p:nvCxnSpPr>
        <p:spPr bwMode="auto">
          <a:xfrm flipV="1">
            <a:off x="1786002" y="2514600"/>
            <a:ext cx="4232" cy="247650"/>
          </a:xfrm>
          <a:prstGeom prst="straightConnector1">
            <a:avLst/>
          </a:prstGeom>
          <a:noFill/>
          <a:ln w="12700">
            <a:solidFill>
              <a:srgbClr val="333333"/>
            </a:solidFill>
            <a:round/>
            <a:headEnd/>
            <a:tailEnd type="triangle" w="lg" len="lg"/>
          </a:ln>
          <a:effectLst/>
        </p:spPr>
      </p:cxnSp>
      <p:sp>
        <p:nvSpPr>
          <p:cNvPr id="60430" name="Text Box 14"/>
          <p:cNvSpPr txBox="1">
            <a:spLocks noChangeArrowheads="1"/>
          </p:cNvSpPr>
          <p:nvPr/>
        </p:nvSpPr>
        <p:spPr bwMode="auto">
          <a:xfrm>
            <a:off x="871839" y="2762250"/>
            <a:ext cx="1828324" cy="876300"/>
          </a:xfrm>
          <a:prstGeom prst="rect">
            <a:avLst/>
          </a:prstGeom>
          <a:solidFill>
            <a:srgbClr val="000000"/>
          </a:solidFill>
          <a:ln w="9525" algn="ctr">
            <a:solidFill>
              <a:srgbClr val="666699"/>
            </a:solidFill>
            <a:miter lim="800000"/>
            <a:headEnd/>
            <a:tailEnd/>
          </a:ln>
          <a:effectLst/>
        </p:spPr>
        <p:txBody>
          <a:bodyPr lIns="0" rIns="0" anchor="ctr" anchorCtr="1"/>
          <a:lstStyle/>
          <a:p>
            <a:pPr eaLnBrk="0" hangingPunct="0"/>
            <a:r>
              <a:rPr lang="en-US" sz="1600">
                <a:solidFill>
                  <a:schemeClr val="bg1"/>
                </a:solidFill>
                <a:cs typeface="Arial" charset="0"/>
              </a:rPr>
              <a:t>Configuration</a:t>
            </a:r>
            <a:br>
              <a:rPr lang="en-US" sz="1600">
                <a:solidFill>
                  <a:schemeClr val="bg1"/>
                </a:solidFill>
                <a:cs typeface="Arial" charset="0"/>
              </a:rPr>
            </a:br>
            <a:r>
              <a:rPr lang="en-US" sz="1600">
                <a:solidFill>
                  <a:schemeClr val="bg1"/>
                </a:solidFill>
                <a:cs typeface="Arial" charset="0"/>
              </a:rPr>
              <a:t>Utilities</a:t>
            </a:r>
          </a:p>
        </p:txBody>
      </p:sp>
      <p:cxnSp>
        <p:nvCxnSpPr>
          <p:cNvPr id="60431" name="AutoShape 15"/>
          <p:cNvCxnSpPr>
            <a:cxnSpLocks noChangeShapeType="1"/>
            <a:stCxn id="60432" idx="0"/>
            <a:endCxn id="60421" idx="2"/>
          </p:cNvCxnSpPr>
          <p:nvPr/>
        </p:nvCxnSpPr>
        <p:spPr bwMode="auto">
          <a:xfrm flipH="1" flipV="1">
            <a:off x="3897885" y="2514600"/>
            <a:ext cx="4232" cy="247650"/>
          </a:xfrm>
          <a:prstGeom prst="straightConnector1">
            <a:avLst/>
          </a:prstGeom>
          <a:noFill/>
          <a:ln w="12700">
            <a:solidFill>
              <a:srgbClr val="333333"/>
            </a:solidFill>
            <a:round/>
            <a:headEnd/>
            <a:tailEnd type="triangle" w="lg" len="lg"/>
          </a:ln>
          <a:effectLst/>
        </p:spPr>
      </p:cxnSp>
      <p:sp>
        <p:nvSpPr>
          <p:cNvPr id="60432" name="Text Box 16"/>
          <p:cNvSpPr txBox="1">
            <a:spLocks noChangeArrowheads="1"/>
          </p:cNvSpPr>
          <p:nvPr/>
        </p:nvSpPr>
        <p:spPr bwMode="auto">
          <a:xfrm>
            <a:off x="2987955" y="2762250"/>
            <a:ext cx="1828324" cy="876300"/>
          </a:xfrm>
          <a:prstGeom prst="rect">
            <a:avLst/>
          </a:prstGeom>
          <a:solidFill>
            <a:srgbClr val="333333"/>
          </a:solidFill>
          <a:ln w="9525" algn="ctr">
            <a:solidFill>
              <a:srgbClr val="666699"/>
            </a:solidFill>
            <a:miter lim="800000"/>
            <a:headEnd/>
            <a:tailEnd/>
          </a:ln>
          <a:effectLst/>
        </p:spPr>
        <p:txBody>
          <a:bodyPr lIns="0" rIns="0" anchor="ctr" anchorCtr="1"/>
          <a:lstStyle/>
          <a:p>
            <a:pPr eaLnBrk="0" hangingPunct="0">
              <a:lnSpc>
                <a:spcPct val="100000"/>
              </a:lnSpc>
              <a:buClrTx/>
            </a:pPr>
            <a:r>
              <a:rPr lang="en-US" sz="1600" b="0" dirty="0">
                <a:solidFill>
                  <a:schemeClr val="bg1"/>
                </a:solidFill>
                <a:cs typeface="Arial" charset="0"/>
              </a:rPr>
              <a:t>Configuration</a:t>
            </a:r>
            <a:br>
              <a:rPr lang="en-US" sz="1600" b="0" dirty="0">
                <a:solidFill>
                  <a:schemeClr val="bg1"/>
                </a:solidFill>
                <a:cs typeface="Arial" charset="0"/>
              </a:rPr>
            </a:br>
            <a:r>
              <a:rPr lang="en-US" sz="1600" b="0" dirty="0">
                <a:solidFill>
                  <a:schemeClr val="bg1"/>
                </a:solidFill>
                <a:cs typeface="Arial" charset="0"/>
              </a:rPr>
              <a:t>Assistant</a:t>
            </a:r>
          </a:p>
        </p:txBody>
      </p:sp>
      <p:cxnSp>
        <p:nvCxnSpPr>
          <p:cNvPr id="60433" name="AutoShape 17"/>
          <p:cNvCxnSpPr>
            <a:cxnSpLocks noChangeShapeType="1"/>
            <a:stCxn id="60434" idx="0"/>
            <a:endCxn id="60422" idx="2"/>
          </p:cNvCxnSpPr>
          <p:nvPr/>
        </p:nvCxnSpPr>
        <p:spPr bwMode="auto">
          <a:xfrm flipV="1">
            <a:off x="6026698" y="2514600"/>
            <a:ext cx="4232" cy="247650"/>
          </a:xfrm>
          <a:prstGeom prst="straightConnector1">
            <a:avLst/>
          </a:prstGeom>
          <a:noFill/>
          <a:ln w="12700">
            <a:solidFill>
              <a:srgbClr val="333333"/>
            </a:solidFill>
            <a:round/>
            <a:headEnd/>
            <a:tailEnd type="triangle" w="lg" len="lg"/>
          </a:ln>
          <a:effectLst/>
        </p:spPr>
      </p:cxnSp>
      <p:sp>
        <p:nvSpPr>
          <p:cNvPr id="60434" name="Text Box 18"/>
          <p:cNvSpPr txBox="1">
            <a:spLocks noChangeArrowheads="1"/>
          </p:cNvSpPr>
          <p:nvPr/>
        </p:nvSpPr>
        <p:spPr bwMode="auto">
          <a:xfrm>
            <a:off x="5112535" y="2762250"/>
            <a:ext cx="1828324" cy="876300"/>
          </a:xfrm>
          <a:prstGeom prst="rect">
            <a:avLst/>
          </a:prstGeom>
          <a:solidFill>
            <a:srgbClr val="EAEAEA"/>
          </a:solidFill>
          <a:ln w="9525" algn="ctr">
            <a:solidFill>
              <a:srgbClr val="666699"/>
            </a:solidFill>
            <a:miter lim="800000"/>
            <a:headEnd/>
            <a:tailEnd/>
          </a:ln>
          <a:effectLst/>
        </p:spPr>
        <p:txBody>
          <a:bodyPr lIns="0" rIns="0" anchor="ctr" anchorCtr="1"/>
          <a:lstStyle/>
          <a:p>
            <a:pPr eaLnBrk="0" hangingPunct="0">
              <a:lnSpc>
                <a:spcPct val="100000"/>
              </a:lnSpc>
              <a:buClrTx/>
            </a:pPr>
            <a:r>
              <a:rPr lang="en-US" sz="1600">
                <a:cs typeface="Arial" charset="0"/>
              </a:rPr>
              <a:t>Business</a:t>
            </a:r>
            <a:br>
              <a:rPr lang="en-US" sz="1600">
                <a:cs typeface="Arial" charset="0"/>
              </a:rPr>
            </a:br>
            <a:r>
              <a:rPr lang="en-US" sz="1600">
                <a:cs typeface="Arial" charset="0"/>
              </a:rPr>
              <a:t>Accelerate</a:t>
            </a:r>
            <a:br>
              <a:rPr lang="en-US" sz="1600">
                <a:cs typeface="Arial" charset="0"/>
              </a:rPr>
            </a:br>
            <a:r>
              <a:rPr lang="en-US" sz="1600">
                <a:cs typeface="Arial" charset="0"/>
              </a:rPr>
              <a:t>Authoring Tool</a:t>
            </a:r>
          </a:p>
        </p:txBody>
      </p:sp>
      <p:cxnSp>
        <p:nvCxnSpPr>
          <p:cNvPr id="60435" name="AutoShape 19"/>
          <p:cNvCxnSpPr>
            <a:cxnSpLocks noChangeShapeType="1"/>
            <a:stCxn id="60436" idx="0"/>
            <a:endCxn id="60423" idx="2"/>
          </p:cNvCxnSpPr>
          <p:nvPr/>
        </p:nvCxnSpPr>
        <p:spPr bwMode="auto">
          <a:xfrm flipV="1">
            <a:off x="8176670" y="2514600"/>
            <a:ext cx="2117" cy="247650"/>
          </a:xfrm>
          <a:prstGeom prst="straightConnector1">
            <a:avLst/>
          </a:prstGeom>
          <a:noFill/>
          <a:ln w="12700">
            <a:solidFill>
              <a:srgbClr val="333333"/>
            </a:solidFill>
            <a:round/>
            <a:headEnd/>
            <a:tailEnd type="triangle" w="lg" len="lg"/>
          </a:ln>
          <a:effectLst/>
        </p:spPr>
      </p:cxnSp>
      <p:sp>
        <p:nvSpPr>
          <p:cNvPr id="60436" name="Text Box 20"/>
          <p:cNvSpPr txBox="1">
            <a:spLocks noChangeArrowheads="1"/>
          </p:cNvSpPr>
          <p:nvPr/>
        </p:nvSpPr>
        <p:spPr bwMode="auto">
          <a:xfrm>
            <a:off x="7262508" y="2762250"/>
            <a:ext cx="1828324" cy="876300"/>
          </a:xfrm>
          <a:prstGeom prst="rect">
            <a:avLst/>
          </a:prstGeom>
          <a:solidFill>
            <a:srgbClr val="000000"/>
          </a:solidFill>
          <a:ln w="9525" algn="ctr">
            <a:solidFill>
              <a:srgbClr val="666699"/>
            </a:solidFill>
            <a:miter lim="800000"/>
            <a:headEnd/>
            <a:tailEnd/>
          </a:ln>
          <a:effectLst/>
        </p:spPr>
        <p:txBody>
          <a:bodyPr lIns="0" rIns="0" anchor="ctr" anchorCtr="1"/>
          <a:lstStyle/>
          <a:p>
            <a:pPr eaLnBrk="0" hangingPunct="0">
              <a:lnSpc>
                <a:spcPct val="100000"/>
              </a:lnSpc>
              <a:buClrTx/>
            </a:pPr>
            <a:r>
              <a:rPr lang="en-US" sz="1600" b="0" dirty="0">
                <a:solidFill>
                  <a:schemeClr val="bg1"/>
                </a:solidFill>
                <a:cs typeface="Arial" charset="0"/>
              </a:rPr>
              <a:t>Sample</a:t>
            </a:r>
          </a:p>
          <a:p>
            <a:pPr eaLnBrk="0" hangingPunct="0">
              <a:lnSpc>
                <a:spcPct val="100000"/>
              </a:lnSpc>
              <a:spcBef>
                <a:spcPct val="0"/>
              </a:spcBef>
              <a:buClrTx/>
            </a:pPr>
            <a:r>
              <a:rPr lang="en-US" sz="1600" b="0" dirty="0">
                <a:solidFill>
                  <a:schemeClr val="bg1"/>
                </a:solidFill>
                <a:cs typeface="Arial" charset="0"/>
              </a:rPr>
              <a:t>Assets</a:t>
            </a:r>
          </a:p>
        </p:txBody>
      </p:sp>
      <p:cxnSp>
        <p:nvCxnSpPr>
          <p:cNvPr id="60437" name="AutoShape 21"/>
          <p:cNvCxnSpPr>
            <a:cxnSpLocks noChangeShapeType="1"/>
            <a:stCxn id="60438" idx="0"/>
            <a:endCxn id="60424" idx="2"/>
          </p:cNvCxnSpPr>
          <p:nvPr/>
        </p:nvCxnSpPr>
        <p:spPr bwMode="auto">
          <a:xfrm flipV="1">
            <a:off x="10309714" y="2514600"/>
            <a:ext cx="2117" cy="247650"/>
          </a:xfrm>
          <a:prstGeom prst="straightConnector1">
            <a:avLst/>
          </a:prstGeom>
          <a:noFill/>
          <a:ln w="12700">
            <a:solidFill>
              <a:srgbClr val="333333"/>
            </a:solidFill>
            <a:round/>
            <a:headEnd/>
            <a:tailEnd type="triangle" w="lg" len="lg"/>
          </a:ln>
          <a:effectLst/>
        </p:spPr>
      </p:cxnSp>
      <p:sp>
        <p:nvSpPr>
          <p:cNvPr id="60438" name="Text Box 22"/>
          <p:cNvSpPr txBox="1">
            <a:spLocks noChangeArrowheads="1"/>
          </p:cNvSpPr>
          <p:nvPr/>
        </p:nvSpPr>
        <p:spPr bwMode="auto">
          <a:xfrm>
            <a:off x="9395552" y="2762250"/>
            <a:ext cx="1828324" cy="876300"/>
          </a:xfrm>
          <a:prstGeom prst="rect">
            <a:avLst/>
          </a:prstGeom>
          <a:solidFill>
            <a:srgbClr val="333333"/>
          </a:solidFill>
          <a:ln w="9525" algn="ctr">
            <a:solidFill>
              <a:srgbClr val="666699"/>
            </a:solidFill>
            <a:miter lim="800000"/>
            <a:headEnd/>
            <a:tailEnd/>
          </a:ln>
          <a:effectLst/>
        </p:spPr>
        <p:txBody>
          <a:bodyPr lIns="0" rIns="0" anchor="ctr" anchorCtr="1"/>
          <a:lstStyle/>
          <a:p>
            <a:pPr eaLnBrk="0" hangingPunct="0"/>
            <a:r>
              <a:rPr lang="en-US" sz="1600">
                <a:solidFill>
                  <a:schemeClr val="bg1"/>
                </a:solidFill>
                <a:cs typeface="Arial" charset="0"/>
              </a:rPr>
              <a:t>Change</a:t>
            </a:r>
          </a:p>
          <a:p>
            <a:pPr eaLnBrk="0" hangingPunct="0">
              <a:spcBef>
                <a:spcPct val="0"/>
              </a:spcBef>
            </a:pPr>
            <a:r>
              <a:rPr lang="en-US" sz="1600">
                <a:solidFill>
                  <a:schemeClr val="bg1"/>
                </a:solidFill>
                <a:cs typeface="Arial" charset="0"/>
              </a:rPr>
              <a:t>Assistant</a:t>
            </a:r>
          </a:p>
        </p:txBody>
      </p:sp>
      <p:sp>
        <p:nvSpPr>
          <p:cNvPr id="60439" name="AutoShape 23"/>
          <p:cNvSpPr>
            <a:spLocks noChangeAspect="1" noChangeArrowheads="1"/>
          </p:cNvSpPr>
          <p:nvPr/>
        </p:nvSpPr>
        <p:spPr bwMode="auto">
          <a:xfrm>
            <a:off x="11518017" y="1809751"/>
            <a:ext cx="548073" cy="411163"/>
          </a:xfrm>
          <a:prstGeom prst="octagon">
            <a:avLst>
              <a:gd name="adj" fmla="val 29287"/>
            </a:avLst>
          </a:prstGeom>
          <a:solidFill>
            <a:schemeClr val="accent1"/>
          </a:solidFill>
          <a:ln w="12700" algn="ctr">
            <a:noFill/>
            <a:miter lim="800000"/>
            <a:headEnd/>
            <a:tailEnd type="none" w="lg" len="lg"/>
          </a:ln>
          <a:effectLst/>
        </p:spPr>
        <p:txBody>
          <a:bodyPr wrap="none" anchor="ctr"/>
          <a:lstStyle/>
          <a:p>
            <a:endParaRPr lang="en-US"/>
          </a:p>
        </p:txBody>
      </p:sp>
      <p:sp>
        <p:nvSpPr>
          <p:cNvPr id="60440" name="Oval 24"/>
          <p:cNvSpPr>
            <a:spLocks noChangeAspect="1" noChangeArrowheads="1"/>
          </p:cNvSpPr>
          <p:nvPr/>
        </p:nvSpPr>
        <p:spPr bwMode="auto">
          <a:xfrm>
            <a:off x="126967" y="1828800"/>
            <a:ext cx="507868" cy="381000"/>
          </a:xfrm>
          <a:prstGeom prst="ellipse">
            <a:avLst/>
          </a:prstGeom>
          <a:solidFill>
            <a:srgbClr val="006600"/>
          </a:solidFill>
          <a:ln w="12700" algn="ctr">
            <a:noFill/>
            <a:round/>
            <a:headEnd/>
            <a:tailEnd type="none" w="lg" len="lg"/>
          </a:ln>
          <a:effectLst/>
        </p:spPr>
        <p:txBody>
          <a:bodyPr wrap="none" anchor="ctr"/>
          <a:lstStyle/>
          <a:p>
            <a:endParaRPr lang="en-US"/>
          </a:p>
        </p:txBody>
      </p:sp>
      <p:cxnSp>
        <p:nvCxnSpPr>
          <p:cNvPr id="60441" name="AutoShape 25"/>
          <p:cNvCxnSpPr>
            <a:cxnSpLocks noChangeShapeType="1"/>
            <a:stCxn id="60440" idx="6"/>
            <a:endCxn id="60420" idx="1"/>
          </p:cNvCxnSpPr>
          <p:nvPr/>
        </p:nvCxnSpPr>
        <p:spPr bwMode="auto">
          <a:xfrm>
            <a:off x="634835" y="2019300"/>
            <a:ext cx="253934" cy="0"/>
          </a:xfrm>
          <a:prstGeom prst="straightConnector1">
            <a:avLst/>
          </a:prstGeom>
          <a:noFill/>
          <a:ln w="12700">
            <a:solidFill>
              <a:srgbClr val="333333"/>
            </a:solidFill>
            <a:round/>
            <a:headEnd/>
            <a:tailEnd type="triangle" w="lg" len="lg"/>
          </a:ln>
          <a:effectLst/>
        </p:spPr>
      </p:cxnSp>
      <p:cxnSp>
        <p:nvCxnSpPr>
          <p:cNvPr id="60442" name="AutoShape 26"/>
          <p:cNvCxnSpPr>
            <a:cxnSpLocks noChangeShapeType="1"/>
            <a:stCxn id="60424" idx="3"/>
            <a:endCxn id="60439" idx="1"/>
          </p:cNvCxnSpPr>
          <p:nvPr/>
        </p:nvCxnSpPr>
        <p:spPr bwMode="auto">
          <a:xfrm flipV="1">
            <a:off x="11213296" y="2016126"/>
            <a:ext cx="304721" cy="3175"/>
          </a:xfrm>
          <a:prstGeom prst="straightConnector1">
            <a:avLst/>
          </a:prstGeom>
          <a:noFill/>
          <a:ln w="12700">
            <a:solidFill>
              <a:srgbClr val="333333"/>
            </a:solidFill>
            <a:round/>
            <a:headEnd/>
            <a:tailEnd type="triangle" w="lg" len="lg"/>
          </a:ln>
          <a:effectLst/>
        </p:spPr>
      </p:cxnSp>
      <p:sp>
        <p:nvSpPr>
          <p:cNvPr id="60443" name="Oval 27"/>
          <p:cNvSpPr>
            <a:spLocks noChangeAspect="1" noChangeArrowheads="1"/>
          </p:cNvSpPr>
          <p:nvPr/>
        </p:nvSpPr>
        <p:spPr bwMode="auto">
          <a:xfrm>
            <a:off x="584048" y="1295400"/>
            <a:ext cx="609441" cy="457200"/>
          </a:xfrm>
          <a:prstGeom prst="ellipse">
            <a:avLst/>
          </a:prstGeom>
          <a:solidFill>
            <a:srgbClr val="333333"/>
          </a:solidFill>
          <a:ln w="12700" algn="ctr">
            <a:solidFill>
              <a:srgbClr val="333333"/>
            </a:solidFill>
            <a:round/>
            <a:headEnd/>
            <a:tailEnd type="none" w="lg" len="lg"/>
          </a:ln>
          <a:effectLst/>
        </p:spPr>
        <p:txBody>
          <a:bodyPr wrap="none" anchor="ctr" anchorCtr="1"/>
          <a:lstStyle/>
          <a:p>
            <a:pPr eaLnBrk="0" hangingPunct="0">
              <a:lnSpc>
                <a:spcPct val="100000"/>
              </a:lnSpc>
              <a:buClrTx/>
            </a:pPr>
            <a:r>
              <a:rPr lang="en-US" sz="2400" b="0">
                <a:solidFill>
                  <a:schemeClr val="bg1"/>
                </a:solidFill>
                <a:latin typeface="Comic Sans MS" pitchFamily="66" charset="0"/>
                <a:cs typeface="Arial" charset="0"/>
              </a:rPr>
              <a:t>1</a:t>
            </a:r>
          </a:p>
        </p:txBody>
      </p:sp>
      <p:sp>
        <p:nvSpPr>
          <p:cNvPr id="60444" name="Oval 28"/>
          <p:cNvSpPr>
            <a:spLocks noChangeAspect="1" noChangeArrowheads="1"/>
          </p:cNvSpPr>
          <p:nvPr/>
        </p:nvSpPr>
        <p:spPr bwMode="auto">
          <a:xfrm>
            <a:off x="2717092" y="1295400"/>
            <a:ext cx="609441" cy="457200"/>
          </a:xfrm>
          <a:prstGeom prst="ellipse">
            <a:avLst/>
          </a:prstGeom>
          <a:solidFill>
            <a:srgbClr val="333333"/>
          </a:solidFill>
          <a:ln w="12700" algn="ctr">
            <a:solidFill>
              <a:srgbClr val="333333"/>
            </a:solidFill>
            <a:round/>
            <a:headEnd/>
            <a:tailEnd type="none" w="lg" len="lg"/>
          </a:ln>
          <a:effectLst/>
        </p:spPr>
        <p:txBody>
          <a:bodyPr wrap="none" anchor="ctr" anchorCtr="1"/>
          <a:lstStyle/>
          <a:p>
            <a:pPr eaLnBrk="0" hangingPunct="0">
              <a:lnSpc>
                <a:spcPct val="100000"/>
              </a:lnSpc>
              <a:buClrTx/>
            </a:pPr>
            <a:r>
              <a:rPr lang="en-US" sz="2400" b="0">
                <a:solidFill>
                  <a:schemeClr val="bg1"/>
                </a:solidFill>
                <a:latin typeface="Comic Sans MS" pitchFamily="66" charset="0"/>
                <a:cs typeface="Arial" charset="0"/>
              </a:rPr>
              <a:t>2</a:t>
            </a:r>
          </a:p>
        </p:txBody>
      </p:sp>
      <p:sp>
        <p:nvSpPr>
          <p:cNvPr id="60445" name="Oval 29"/>
          <p:cNvSpPr>
            <a:spLocks noChangeAspect="1" noChangeArrowheads="1"/>
          </p:cNvSpPr>
          <p:nvPr/>
        </p:nvSpPr>
        <p:spPr bwMode="auto">
          <a:xfrm>
            <a:off x="4850137" y="1295400"/>
            <a:ext cx="609441" cy="457200"/>
          </a:xfrm>
          <a:prstGeom prst="ellipse">
            <a:avLst/>
          </a:prstGeom>
          <a:solidFill>
            <a:srgbClr val="333333"/>
          </a:solidFill>
          <a:ln w="12700" algn="ctr">
            <a:solidFill>
              <a:srgbClr val="333333"/>
            </a:solidFill>
            <a:round/>
            <a:headEnd/>
            <a:tailEnd type="none" w="lg" len="lg"/>
          </a:ln>
          <a:effectLst/>
        </p:spPr>
        <p:txBody>
          <a:bodyPr wrap="none" anchor="ctr" anchorCtr="1"/>
          <a:lstStyle/>
          <a:p>
            <a:pPr eaLnBrk="0" hangingPunct="0">
              <a:lnSpc>
                <a:spcPct val="100000"/>
              </a:lnSpc>
              <a:buClrTx/>
            </a:pPr>
            <a:r>
              <a:rPr lang="en-US" sz="2400" b="0">
                <a:solidFill>
                  <a:schemeClr val="bg1"/>
                </a:solidFill>
                <a:latin typeface="Comic Sans MS" pitchFamily="66" charset="0"/>
                <a:cs typeface="Arial" charset="0"/>
              </a:rPr>
              <a:t>3</a:t>
            </a:r>
          </a:p>
        </p:txBody>
      </p:sp>
      <p:sp>
        <p:nvSpPr>
          <p:cNvPr id="60446" name="Oval 30"/>
          <p:cNvSpPr>
            <a:spLocks noChangeAspect="1" noChangeArrowheads="1"/>
          </p:cNvSpPr>
          <p:nvPr/>
        </p:nvSpPr>
        <p:spPr bwMode="auto">
          <a:xfrm>
            <a:off x="7008575" y="1295400"/>
            <a:ext cx="609441" cy="457200"/>
          </a:xfrm>
          <a:prstGeom prst="ellipse">
            <a:avLst/>
          </a:prstGeom>
          <a:solidFill>
            <a:srgbClr val="333333"/>
          </a:solidFill>
          <a:ln w="12700" algn="ctr">
            <a:solidFill>
              <a:srgbClr val="333333"/>
            </a:solidFill>
            <a:round/>
            <a:headEnd/>
            <a:tailEnd type="none" w="lg" len="lg"/>
          </a:ln>
          <a:effectLst/>
        </p:spPr>
        <p:txBody>
          <a:bodyPr wrap="none" anchor="ctr" anchorCtr="1"/>
          <a:lstStyle/>
          <a:p>
            <a:pPr eaLnBrk="0" hangingPunct="0">
              <a:lnSpc>
                <a:spcPct val="100000"/>
              </a:lnSpc>
              <a:buClrTx/>
            </a:pPr>
            <a:r>
              <a:rPr lang="en-US" sz="2400" b="0">
                <a:solidFill>
                  <a:schemeClr val="bg1"/>
                </a:solidFill>
                <a:latin typeface="Comic Sans MS" pitchFamily="66" charset="0"/>
                <a:cs typeface="Arial" charset="0"/>
              </a:rPr>
              <a:t>4</a:t>
            </a:r>
          </a:p>
        </p:txBody>
      </p:sp>
      <p:sp>
        <p:nvSpPr>
          <p:cNvPr id="60447" name="Oval 31"/>
          <p:cNvSpPr>
            <a:spLocks noChangeAspect="1" noChangeArrowheads="1"/>
          </p:cNvSpPr>
          <p:nvPr/>
        </p:nvSpPr>
        <p:spPr bwMode="auto">
          <a:xfrm>
            <a:off x="9116225" y="1295400"/>
            <a:ext cx="609441" cy="457200"/>
          </a:xfrm>
          <a:prstGeom prst="ellipse">
            <a:avLst/>
          </a:prstGeom>
          <a:solidFill>
            <a:srgbClr val="333333"/>
          </a:solidFill>
          <a:ln w="12700" algn="ctr">
            <a:solidFill>
              <a:srgbClr val="333333"/>
            </a:solidFill>
            <a:round/>
            <a:headEnd/>
            <a:tailEnd type="none" w="lg" len="lg"/>
          </a:ln>
          <a:effectLst/>
        </p:spPr>
        <p:txBody>
          <a:bodyPr wrap="none" anchor="ctr" anchorCtr="1"/>
          <a:lstStyle/>
          <a:p>
            <a:pPr eaLnBrk="0" hangingPunct="0">
              <a:lnSpc>
                <a:spcPct val="100000"/>
              </a:lnSpc>
              <a:buClrTx/>
            </a:pPr>
            <a:r>
              <a:rPr lang="en-US" sz="2400" b="0">
                <a:solidFill>
                  <a:schemeClr val="bg1"/>
                </a:solidFill>
                <a:latin typeface="Comic Sans MS" pitchFamily="66" charset="0"/>
                <a:cs typeface="Arial" charset="0"/>
              </a:rPr>
              <a:t>5</a:t>
            </a:r>
          </a:p>
        </p:txBody>
      </p:sp>
      <p:sp>
        <p:nvSpPr>
          <p:cNvPr id="60448" name="Text Box 32"/>
          <p:cNvSpPr txBox="1">
            <a:spLocks noChangeArrowheads="1"/>
          </p:cNvSpPr>
          <p:nvPr/>
        </p:nvSpPr>
        <p:spPr bwMode="auto">
          <a:xfrm>
            <a:off x="304721" y="3886200"/>
            <a:ext cx="3250353" cy="2133600"/>
          </a:xfrm>
          <a:prstGeom prst="rect">
            <a:avLst/>
          </a:prstGeom>
          <a:solidFill>
            <a:srgbClr val="F8F8F8"/>
          </a:solidFill>
          <a:ln w="12700" algn="ctr">
            <a:solidFill>
              <a:schemeClr val="folHlink"/>
            </a:solidFill>
            <a:miter lim="800000"/>
            <a:headEnd/>
            <a:tailEnd type="none" w="lg" len="lg"/>
          </a:ln>
          <a:effectLst/>
        </p:spPr>
        <p:txBody>
          <a:bodyPr anchorCtr="1"/>
          <a:lstStyle/>
          <a:p>
            <a:pPr eaLnBrk="0" hangingPunct="0">
              <a:lnSpc>
                <a:spcPct val="100000"/>
              </a:lnSpc>
              <a:spcBef>
                <a:spcPct val="15000"/>
              </a:spcBef>
              <a:spcAft>
                <a:spcPct val="15000"/>
              </a:spcAft>
              <a:buClrTx/>
            </a:pPr>
            <a:r>
              <a:rPr lang="en-US" sz="2400" b="1" u="sng" dirty="0">
                <a:cs typeface="Arial" charset="0"/>
              </a:rPr>
              <a:t>What?</a:t>
            </a:r>
          </a:p>
          <a:p>
            <a:pPr eaLnBrk="0" hangingPunct="0">
              <a:lnSpc>
                <a:spcPct val="100000"/>
              </a:lnSpc>
              <a:spcBef>
                <a:spcPct val="15000"/>
              </a:spcBef>
              <a:spcAft>
                <a:spcPct val="15000"/>
              </a:spcAft>
              <a:buClrTx/>
            </a:pPr>
            <a:r>
              <a:rPr lang="en-US" b="0" dirty="0">
                <a:latin typeface="Trebuchet MS" pitchFamily="34" charset="0"/>
                <a:cs typeface="Arial" charset="0"/>
              </a:rPr>
              <a:t>Tools</a:t>
            </a:r>
          </a:p>
          <a:p>
            <a:pPr eaLnBrk="0" hangingPunct="0">
              <a:lnSpc>
                <a:spcPct val="100000"/>
              </a:lnSpc>
              <a:spcBef>
                <a:spcPct val="15000"/>
              </a:spcBef>
              <a:spcAft>
                <a:spcPct val="15000"/>
              </a:spcAft>
              <a:buClrTx/>
            </a:pPr>
            <a:r>
              <a:rPr lang="en-US" b="0" dirty="0">
                <a:latin typeface="Trebuchet MS" pitchFamily="34" charset="0"/>
                <a:cs typeface="Arial" charset="0"/>
              </a:rPr>
              <a:t>Assets</a:t>
            </a:r>
          </a:p>
          <a:p>
            <a:pPr eaLnBrk="0" hangingPunct="0">
              <a:lnSpc>
                <a:spcPct val="100000"/>
              </a:lnSpc>
              <a:spcBef>
                <a:spcPct val="15000"/>
              </a:spcBef>
              <a:spcAft>
                <a:spcPct val="15000"/>
              </a:spcAft>
              <a:buClrTx/>
            </a:pPr>
            <a:r>
              <a:rPr lang="en-US" b="0" dirty="0">
                <a:latin typeface="Trebuchet MS" pitchFamily="34" charset="0"/>
                <a:cs typeface="Arial" charset="0"/>
              </a:rPr>
              <a:t>Process</a:t>
            </a:r>
          </a:p>
        </p:txBody>
      </p:sp>
      <p:sp>
        <p:nvSpPr>
          <p:cNvPr id="60449" name="Text Box 33"/>
          <p:cNvSpPr txBox="1">
            <a:spLocks noChangeArrowheads="1"/>
          </p:cNvSpPr>
          <p:nvPr/>
        </p:nvSpPr>
        <p:spPr bwMode="auto">
          <a:xfrm>
            <a:off x="3758221" y="3886200"/>
            <a:ext cx="4672383" cy="2133600"/>
          </a:xfrm>
          <a:prstGeom prst="rect">
            <a:avLst/>
          </a:prstGeom>
          <a:solidFill>
            <a:srgbClr val="F8F8F8"/>
          </a:solidFill>
          <a:ln w="12700" algn="ctr">
            <a:solidFill>
              <a:schemeClr val="folHlink"/>
            </a:solidFill>
            <a:miter lim="800000"/>
            <a:headEnd/>
            <a:tailEnd type="none" w="lg" len="lg"/>
          </a:ln>
          <a:effectLst/>
        </p:spPr>
        <p:txBody>
          <a:bodyPr anchorCtr="1"/>
          <a:lstStyle/>
          <a:p>
            <a:pPr eaLnBrk="0" hangingPunct="0">
              <a:spcBef>
                <a:spcPct val="15000"/>
              </a:spcBef>
              <a:spcAft>
                <a:spcPct val="15000"/>
              </a:spcAft>
            </a:pPr>
            <a:r>
              <a:rPr lang="en-US" sz="2400" b="1" u="sng" dirty="0">
                <a:cs typeface="Arial" charset="0"/>
              </a:rPr>
              <a:t>Why?</a:t>
            </a:r>
          </a:p>
          <a:p>
            <a:pPr eaLnBrk="0" hangingPunct="0">
              <a:lnSpc>
                <a:spcPct val="100000"/>
              </a:lnSpc>
              <a:spcBef>
                <a:spcPct val="15000"/>
              </a:spcBef>
              <a:spcAft>
                <a:spcPct val="15000"/>
              </a:spcAft>
              <a:buClrTx/>
            </a:pPr>
            <a:r>
              <a:rPr lang="en-US" b="0" dirty="0">
                <a:latin typeface="Trebuchet MS" pitchFamily="34" charset="0"/>
                <a:cs typeface="Arial" charset="0"/>
              </a:rPr>
              <a:t>Create Business Accelerators</a:t>
            </a:r>
          </a:p>
          <a:p>
            <a:pPr eaLnBrk="0" hangingPunct="0">
              <a:lnSpc>
                <a:spcPct val="100000"/>
              </a:lnSpc>
              <a:spcBef>
                <a:spcPct val="15000"/>
              </a:spcBef>
              <a:spcAft>
                <a:spcPct val="15000"/>
              </a:spcAft>
              <a:buClrTx/>
            </a:pPr>
            <a:r>
              <a:rPr lang="en-US" b="0" dirty="0">
                <a:latin typeface="Trebuchet MS" pitchFamily="34" charset="0"/>
                <a:cs typeface="Arial" charset="0"/>
              </a:rPr>
              <a:t>Multi-instance Rollouts</a:t>
            </a:r>
          </a:p>
          <a:p>
            <a:pPr eaLnBrk="0" hangingPunct="0">
              <a:lnSpc>
                <a:spcPct val="100000"/>
              </a:lnSpc>
              <a:spcBef>
                <a:spcPct val="15000"/>
              </a:spcBef>
              <a:spcAft>
                <a:spcPct val="15000"/>
              </a:spcAft>
              <a:buClrTx/>
            </a:pPr>
            <a:r>
              <a:rPr lang="en-US" b="0" dirty="0">
                <a:latin typeface="Trebuchet MS" pitchFamily="34" charset="0"/>
                <a:cs typeface="Arial" charset="0"/>
              </a:rPr>
              <a:t>Traditional Implementations</a:t>
            </a:r>
          </a:p>
          <a:p>
            <a:pPr eaLnBrk="0" hangingPunct="0">
              <a:lnSpc>
                <a:spcPct val="100000"/>
              </a:lnSpc>
              <a:spcBef>
                <a:spcPct val="15000"/>
              </a:spcBef>
              <a:spcAft>
                <a:spcPct val="15000"/>
              </a:spcAft>
              <a:buClrTx/>
            </a:pPr>
            <a:r>
              <a:rPr lang="en-US" b="0" dirty="0">
                <a:latin typeface="Trebuchet MS" pitchFamily="34" charset="0"/>
                <a:cs typeface="Arial" charset="0"/>
              </a:rPr>
              <a:t>System Administration</a:t>
            </a:r>
          </a:p>
        </p:txBody>
      </p:sp>
      <p:sp>
        <p:nvSpPr>
          <p:cNvPr id="60450" name="Text Box 34"/>
          <p:cNvSpPr txBox="1">
            <a:spLocks noChangeArrowheads="1"/>
          </p:cNvSpPr>
          <p:nvPr/>
        </p:nvSpPr>
        <p:spPr bwMode="auto">
          <a:xfrm>
            <a:off x="8633751" y="3886200"/>
            <a:ext cx="3250353" cy="2133600"/>
          </a:xfrm>
          <a:prstGeom prst="rect">
            <a:avLst/>
          </a:prstGeom>
          <a:solidFill>
            <a:srgbClr val="F8F8F8"/>
          </a:solidFill>
          <a:ln w="12700" algn="ctr">
            <a:solidFill>
              <a:schemeClr val="folHlink"/>
            </a:solidFill>
            <a:miter lim="800000"/>
            <a:headEnd/>
            <a:tailEnd type="none" w="lg" len="lg"/>
          </a:ln>
          <a:effectLst/>
        </p:spPr>
        <p:txBody>
          <a:bodyPr anchorCtr="1"/>
          <a:lstStyle/>
          <a:p>
            <a:pPr eaLnBrk="0" hangingPunct="0">
              <a:lnSpc>
                <a:spcPct val="100000"/>
              </a:lnSpc>
              <a:spcBef>
                <a:spcPct val="15000"/>
              </a:spcBef>
              <a:spcAft>
                <a:spcPct val="15000"/>
              </a:spcAft>
              <a:buClrTx/>
            </a:pPr>
            <a:r>
              <a:rPr lang="en-US" sz="2400" b="1" u="sng" dirty="0">
                <a:cs typeface="Arial" charset="0"/>
              </a:rPr>
              <a:t>Who?</a:t>
            </a:r>
          </a:p>
          <a:p>
            <a:pPr eaLnBrk="0" hangingPunct="0">
              <a:lnSpc>
                <a:spcPct val="100000"/>
              </a:lnSpc>
              <a:spcBef>
                <a:spcPct val="15000"/>
              </a:spcBef>
              <a:spcAft>
                <a:spcPct val="15000"/>
              </a:spcAft>
              <a:buClrTx/>
            </a:pPr>
            <a:r>
              <a:rPr lang="en-US" b="0" dirty="0">
                <a:latin typeface="Trebuchet MS" pitchFamily="34" charset="0"/>
                <a:cs typeface="Arial" charset="0"/>
              </a:rPr>
              <a:t>Partners</a:t>
            </a:r>
          </a:p>
          <a:p>
            <a:pPr eaLnBrk="0" hangingPunct="0">
              <a:lnSpc>
                <a:spcPct val="100000"/>
              </a:lnSpc>
              <a:spcBef>
                <a:spcPct val="15000"/>
              </a:spcBef>
              <a:spcAft>
                <a:spcPct val="15000"/>
              </a:spcAft>
              <a:buClrTx/>
            </a:pPr>
            <a:r>
              <a:rPr lang="en-US" b="0" dirty="0">
                <a:latin typeface="Trebuchet MS" pitchFamily="34" charset="0"/>
                <a:cs typeface="Arial" charset="0"/>
              </a:rPr>
              <a:t>OCS</a:t>
            </a:r>
          </a:p>
          <a:p>
            <a:pPr eaLnBrk="0" hangingPunct="0">
              <a:lnSpc>
                <a:spcPct val="100000"/>
              </a:lnSpc>
              <a:spcBef>
                <a:spcPct val="15000"/>
              </a:spcBef>
              <a:spcAft>
                <a:spcPct val="15000"/>
              </a:spcAft>
              <a:buClrTx/>
            </a:pPr>
            <a:r>
              <a:rPr lang="en-US" b="0" dirty="0">
                <a:latin typeface="Trebuchet MS" pitchFamily="34" charset="0"/>
                <a:cs typeface="Arial" charset="0"/>
              </a:rPr>
              <a:t>Customers</a:t>
            </a:r>
          </a:p>
        </p:txBody>
      </p:sp>
      <p:pic>
        <p:nvPicPr>
          <p:cNvPr id="60451" name="Picture 6" descr="OJDEEnterpriseOne_cl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2886" y="6043717"/>
            <a:ext cx="2844059" cy="627063"/>
          </a:xfrm>
          <a:prstGeom prst="rect">
            <a:avLst/>
          </a:prstGeom>
          <a:noFill/>
          <a:ln w="9525">
            <a:noFill/>
            <a:miter lim="800000"/>
            <a:headEnd/>
            <a:tailEnd/>
          </a:ln>
        </p:spPr>
      </p:pic>
      <p:sp>
        <p:nvSpPr>
          <p:cNvPr id="37" name="Rectangle 3"/>
          <p:cNvSpPr>
            <a:spLocks noGrp="1" noChangeArrowheads="1"/>
          </p:cNvSpPr>
          <p:nvPr>
            <p:ph type="title"/>
          </p:nvPr>
        </p:nvSpPr>
        <p:spPr>
          <a:xfrm>
            <a:off x="460560" y="240146"/>
            <a:ext cx="11125200" cy="889000"/>
          </a:xfrm>
        </p:spPr>
        <p:txBody>
          <a:bodyPr/>
          <a:lstStyle/>
          <a:p>
            <a:r>
              <a:rPr lang="en-US" dirty="0" smtClean="0"/>
              <a:t>Configuration Development Kit (CDK)</a:t>
            </a:r>
            <a:r>
              <a:rPr lang="en-US" sz="2700" dirty="0" smtClean="0"/>
              <a:t/>
            </a:r>
            <a:br>
              <a:rPr lang="en-US" sz="2700" dirty="0" smtClean="0"/>
            </a:br>
            <a:r>
              <a:rPr lang="en-US" sz="2400" dirty="0" smtClean="0">
                <a:solidFill>
                  <a:schemeClr val="accent1"/>
                </a:solidFill>
              </a:rPr>
              <a:t>Capture &amp; reuse your implementation experience</a:t>
            </a:r>
            <a:endParaRPr lang="en-US" sz="2400" dirty="0">
              <a:solidFill>
                <a:schemeClr val="accent1"/>
              </a:solidFill>
            </a:endParaRPr>
          </a:p>
        </p:txBody>
      </p:sp>
    </p:spTree>
    <p:extLst>
      <p:ext uri="{BB962C8B-B14F-4D97-AF65-F5344CB8AC3E}">
        <p14:creationId xmlns:p14="http://schemas.microsoft.com/office/powerpoint/2010/main" val="118574874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p:cNvSpPr>
            <a:spLocks noGrp="1"/>
          </p:cNvSpPr>
          <p:nvPr>
            <p:ph type="title"/>
          </p:nvPr>
        </p:nvSpPr>
        <p:spPr>
          <a:xfrm>
            <a:off x="531813" y="2600325"/>
            <a:ext cx="11125200" cy="1371600"/>
          </a:xfrm>
        </p:spPr>
        <p:txBody>
          <a:bodyPr/>
          <a:lstStyle/>
          <a:p>
            <a:pPr eaLnBrk="1" hangingPunct="1"/>
            <a:r>
              <a:rPr lang="en-US" smtClean="0"/>
              <a:t>Questions</a:t>
            </a:r>
          </a:p>
        </p:txBody>
      </p:sp>
      <p:pic>
        <p:nvPicPr>
          <p:cNvPr id="45059" name="Picture 4" descr="https://bluetigerportal.lincolnu.edu/image/image_gallery?uuid=ac048ea0-56e6-4adc-9339-02d6a60519fe&amp;groupId=375800&amp;t=1339466211580"/>
          <p:cNvPicPr>
            <a:picLocks noChangeAspect="1" noChangeArrowheads="1"/>
          </p:cNvPicPr>
          <p:nvPr/>
        </p:nvPicPr>
        <p:blipFill>
          <a:blip r:embed="rId2" cstate="print"/>
          <a:srcRect/>
          <a:stretch>
            <a:fillRect/>
          </a:stretch>
        </p:blipFill>
        <p:spPr bwMode="auto">
          <a:xfrm>
            <a:off x="5064125" y="1828800"/>
            <a:ext cx="5710238" cy="36401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D984AD6-2193-49EB-B892-647BEB2DBBF4}" type="slidenum">
              <a:rPr lang="en-US" smtClean="0"/>
              <a:pPr>
                <a:defRPr/>
              </a:pPr>
              <a:t>23</a:t>
            </a:fld>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Agenda</a:t>
            </a:r>
            <a:endParaRPr lang="en-US" dirty="0"/>
          </a:p>
        </p:txBody>
      </p:sp>
      <p:sp>
        <p:nvSpPr>
          <p:cNvPr id="3" name="Content Placeholder 2"/>
          <p:cNvSpPr>
            <a:spLocks noGrp="1"/>
          </p:cNvSpPr>
          <p:nvPr>
            <p:ph idx="13"/>
          </p:nvPr>
        </p:nvSpPr>
        <p:spPr>
          <a:xfrm>
            <a:off x="2559963" y="1527089"/>
            <a:ext cx="9504218" cy="3962401"/>
          </a:xfrm>
        </p:spPr>
        <p:txBody>
          <a:bodyPr/>
          <a:lstStyle/>
          <a:p>
            <a:r>
              <a:rPr lang="en-US" dirty="0" smtClean="0"/>
              <a:t>Welcome and Introductions – Tim Scott</a:t>
            </a:r>
          </a:p>
          <a:p>
            <a:r>
              <a:rPr lang="en-US" dirty="0" smtClean="0"/>
              <a:t>Ecosystem and growth.  Partner awards – Tim Scott</a:t>
            </a:r>
          </a:p>
          <a:p>
            <a:r>
              <a:rPr lang="en-US" dirty="0" smtClean="0"/>
              <a:t>Oracle Validated Integration program – Diane Nyberg</a:t>
            </a:r>
          </a:p>
          <a:p>
            <a:r>
              <a:rPr lang="en-US" dirty="0" smtClean="0"/>
              <a:t>Knowledge Zone &amp; communications  - Kelly Fleskes</a:t>
            </a:r>
          </a:p>
          <a:p>
            <a:r>
              <a:rPr lang="en-US" dirty="0" smtClean="0"/>
              <a:t>Oracle Business Accelerators – Manuel Neyra</a:t>
            </a:r>
          </a:p>
          <a:p>
            <a:r>
              <a:rPr lang="en-US" dirty="0" smtClean="0"/>
              <a:t>Escalations &amp; registering project milestones – Manuel Neyra</a:t>
            </a:r>
          </a:p>
          <a:p>
            <a:r>
              <a:rPr lang="en-US" dirty="0" smtClean="0"/>
              <a:t>Q&amp;A</a:t>
            </a:r>
          </a:p>
        </p:txBody>
      </p:sp>
      <p:sp>
        <p:nvSpPr>
          <p:cNvPr id="6" name="Pentagon 5"/>
          <p:cNvSpPr/>
          <p:nvPr/>
        </p:nvSpPr>
        <p:spPr>
          <a:xfrm>
            <a:off x="1842209" y="15240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1842209" y="222071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1842209" y="291859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18" name="Pentagon 17"/>
          <p:cNvSpPr/>
          <p:nvPr/>
        </p:nvSpPr>
        <p:spPr>
          <a:xfrm>
            <a:off x="1842209" y="3601036"/>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19" name="Pentagon 18"/>
          <p:cNvSpPr/>
          <p:nvPr/>
        </p:nvSpPr>
        <p:spPr>
          <a:xfrm>
            <a:off x="1842209" y="4264615"/>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
        <p:nvSpPr>
          <p:cNvPr id="9" name="Pentagon 8"/>
          <p:cNvSpPr/>
          <p:nvPr/>
        </p:nvSpPr>
        <p:spPr>
          <a:xfrm>
            <a:off x="1827212" y="495609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6</a:t>
            </a:r>
          </a:p>
        </p:txBody>
      </p:sp>
      <p:sp>
        <p:nvSpPr>
          <p:cNvPr id="10" name="Pentagon 9"/>
          <p:cNvSpPr/>
          <p:nvPr/>
        </p:nvSpPr>
        <p:spPr>
          <a:xfrm>
            <a:off x="1827212" y="564189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7</a:t>
            </a:r>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Partner Ecosystem &amp; Growth</a:t>
            </a:r>
            <a:br>
              <a:rPr lang="en-US" dirty="0" smtClean="0"/>
            </a:br>
            <a:r>
              <a:rPr lang="en-US" dirty="0" smtClean="0"/>
              <a:t>Partner Awards</a:t>
            </a:r>
            <a:endParaRPr lang="en-US" dirty="0"/>
          </a:p>
        </p:txBody>
      </p:sp>
      <p:sp>
        <p:nvSpPr>
          <p:cNvPr id="7" name="Text Placeholder 6"/>
          <p:cNvSpPr>
            <a:spLocks noGrp="1"/>
          </p:cNvSpPr>
          <p:nvPr>
            <p:ph type="body" idx="1"/>
          </p:nvPr>
        </p:nvSpPr>
        <p:spPr/>
        <p:txBody>
          <a:bodyPr/>
          <a:lstStyle/>
          <a:p>
            <a:r>
              <a:rPr lang="en-US" dirty="0" smtClean="0"/>
              <a:t>Tim Scott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Oracle Validated Integration</a:t>
            </a:r>
            <a:endParaRPr lang="en-US" sz="4000" dirty="0"/>
          </a:p>
        </p:txBody>
      </p:sp>
      <p:sp>
        <p:nvSpPr>
          <p:cNvPr id="3" name="Text Placeholder 2"/>
          <p:cNvSpPr>
            <a:spLocks noGrp="1"/>
          </p:cNvSpPr>
          <p:nvPr>
            <p:ph type="body" idx="1"/>
          </p:nvPr>
        </p:nvSpPr>
        <p:spPr/>
        <p:txBody>
          <a:bodyPr>
            <a:noAutofit/>
          </a:bodyPr>
          <a:lstStyle/>
          <a:p>
            <a:endParaRPr lang="en-US" dirty="0" smtClean="0"/>
          </a:p>
          <a:p>
            <a:endParaRPr lang="en-US" dirty="0"/>
          </a:p>
        </p:txBody>
      </p:sp>
      <p:sp>
        <p:nvSpPr>
          <p:cNvPr id="5" name="Slide Number Placeholder 4"/>
          <p:cNvSpPr>
            <a:spLocks noGrp="1"/>
          </p:cNvSpPr>
          <p:nvPr>
            <p:ph type="sldNum" sz="quarter" idx="12"/>
          </p:nvPr>
        </p:nvSpPr>
        <p:spPr/>
        <p:txBody>
          <a:bodyPr>
            <a:noAutofit/>
          </a:bodyPr>
          <a:lstStyle/>
          <a:p>
            <a:fld id="{C51EAA63-D034-42AE-91FA-B13B9518C7BE}" type="slidenum">
              <a:rPr lang="en-US" smtClean="0"/>
              <a:pPr/>
              <a:t>5</a:t>
            </a:fld>
            <a:endParaRPr lang="en-US" dirty="0"/>
          </a:p>
        </p:txBody>
      </p:sp>
    </p:spTree>
    <p:extLst>
      <p:ext uri="{BB962C8B-B14F-4D97-AF65-F5344CB8AC3E}">
        <p14:creationId xmlns:p14="http://schemas.microsoft.com/office/powerpoint/2010/main" val="53111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rticle_340X210_benefits.jpg"/>
          <p:cNvPicPr>
            <a:picLocks noChangeAspect="1"/>
          </p:cNvPicPr>
          <p:nvPr/>
        </p:nvPicPr>
        <p:blipFill>
          <a:blip r:embed="rId3" cstate="print"/>
          <a:stretch>
            <a:fillRect/>
          </a:stretch>
        </p:blipFill>
        <p:spPr>
          <a:xfrm>
            <a:off x="6133912" y="212654"/>
            <a:ext cx="2808068" cy="871867"/>
          </a:xfrm>
          <a:prstGeom prst="rect">
            <a:avLst/>
          </a:prstGeom>
        </p:spPr>
      </p:pic>
      <p:sp>
        <p:nvSpPr>
          <p:cNvPr id="5" name="Slide Number Placeholder 4"/>
          <p:cNvSpPr>
            <a:spLocks noGrp="1"/>
          </p:cNvSpPr>
          <p:nvPr>
            <p:ph type="sldNum" sz="quarter" idx="12"/>
          </p:nvPr>
        </p:nvSpPr>
        <p:spPr>
          <a:xfrm>
            <a:off x="11095250" y="6556248"/>
            <a:ext cx="381661" cy="182880"/>
          </a:xfrm>
        </p:spPr>
        <p:txBody>
          <a:bodyPr>
            <a:noAutofit/>
          </a:bodyPr>
          <a:lstStyle/>
          <a:p>
            <a:fld id="{C51EAA63-D034-42AE-91FA-B13B9518C7BE}" type="slidenum">
              <a:rPr lang="en-US" smtClean="0"/>
              <a:pPr/>
              <a:t>6</a:t>
            </a:fld>
            <a:endParaRPr lang="en-US" dirty="0"/>
          </a:p>
        </p:txBody>
      </p:sp>
      <p:pic>
        <p:nvPicPr>
          <p:cNvPr id="52226" name="Picture 2" descr="C:\Users\dnyberg\AppData\Local\Microsoft\Windows\Temporary Internet Files\Content.IE5\3PW5U8BY\2663366194_36317e36ca_z[1].jpg"/>
          <p:cNvPicPr>
            <a:picLocks noChangeAspect="1" noChangeArrowheads="1"/>
          </p:cNvPicPr>
          <p:nvPr/>
        </p:nvPicPr>
        <p:blipFill>
          <a:blip r:embed="rId4" cstate="print"/>
          <a:srcRect/>
          <a:stretch>
            <a:fillRect/>
          </a:stretch>
        </p:blipFill>
        <p:spPr bwMode="auto">
          <a:xfrm>
            <a:off x="1360959" y="1116418"/>
            <a:ext cx="8910085" cy="4938444"/>
          </a:xfrm>
          <a:prstGeom prst="rect">
            <a:avLst/>
          </a:prstGeom>
          <a:noFill/>
          <a:ln>
            <a:solidFill>
              <a:schemeClr val="tx1"/>
            </a:solidFill>
          </a:ln>
        </p:spPr>
      </p:pic>
      <p:sp>
        <p:nvSpPr>
          <p:cNvPr id="8" name="Title 1"/>
          <p:cNvSpPr>
            <a:spLocks noGrp="1"/>
          </p:cNvSpPr>
          <p:nvPr>
            <p:ph type="title"/>
          </p:nvPr>
        </p:nvSpPr>
        <p:spPr>
          <a:xfrm>
            <a:off x="1371810" y="342607"/>
            <a:ext cx="3625486" cy="635591"/>
          </a:xfrm>
        </p:spPr>
        <p:txBody>
          <a:bodyPr>
            <a:noAutofit/>
          </a:bodyPr>
          <a:lstStyle/>
          <a:p>
            <a:r>
              <a:rPr lang="en-US" dirty="0" smtClean="0"/>
              <a:t>Go-to-Market</a:t>
            </a:r>
            <a:endParaRPr lang="en-US" dirty="0"/>
          </a:p>
        </p:txBody>
      </p:sp>
      <p:pic>
        <p:nvPicPr>
          <p:cNvPr id="9" name="Picture 8" descr="O_ValInt_JDE_E1_clr.gif"/>
          <p:cNvPicPr>
            <a:picLocks noChangeAspect="1"/>
          </p:cNvPicPr>
          <p:nvPr/>
        </p:nvPicPr>
        <p:blipFill>
          <a:blip r:embed="rId5" cstate="print"/>
          <a:stretch>
            <a:fillRect/>
          </a:stretch>
        </p:blipFill>
        <p:spPr>
          <a:xfrm>
            <a:off x="2551990" y="1623239"/>
            <a:ext cx="1177781" cy="872741"/>
          </a:xfrm>
          <a:prstGeom prst="rect">
            <a:avLst/>
          </a:prstGeom>
          <a:ln>
            <a:solidFill>
              <a:schemeClr val="tx2"/>
            </a:solidFill>
          </a:ln>
        </p:spPr>
      </p:pic>
      <p:pic>
        <p:nvPicPr>
          <p:cNvPr id="10" name="Picture 3"/>
          <p:cNvPicPr>
            <a:picLocks noChangeAspect="1" noChangeArrowheads="1"/>
          </p:cNvPicPr>
          <p:nvPr/>
        </p:nvPicPr>
        <p:blipFill>
          <a:blip r:embed="rId6" cstate="print"/>
          <a:srcRect/>
          <a:stretch>
            <a:fillRect/>
          </a:stretch>
        </p:blipFill>
        <p:spPr bwMode="auto">
          <a:xfrm>
            <a:off x="4884064" y="4794009"/>
            <a:ext cx="1636634" cy="1426039"/>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4035" y="1286538"/>
            <a:ext cx="1044334" cy="648587"/>
          </a:xfrm>
          <a:prstGeom prst="rect">
            <a:avLst/>
          </a:prstGeom>
          <a:ln>
            <a:solidFill>
              <a:schemeClr val="accent4"/>
            </a:solidFill>
          </a:ln>
        </p:spPr>
      </p:pic>
      <p:pic>
        <p:nvPicPr>
          <p:cNvPr id="13" name="Picture 2" descr="http://shuffled.co.uk/blog/wp-content/uploads/2011/02/linkedin-logo_full.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080713" y="5021045"/>
            <a:ext cx="744279" cy="744473"/>
          </a:xfrm>
          <a:prstGeom prst="rect">
            <a:avLst/>
          </a:prstGeom>
          <a:noFill/>
          <a:ln w="9525">
            <a:noFill/>
            <a:miter lim="800000"/>
            <a:headEnd/>
            <a:tailEnd/>
          </a:ln>
        </p:spPr>
      </p:pic>
      <p:pic>
        <p:nvPicPr>
          <p:cNvPr id="14" name="Content Placeholder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32018" y="3625709"/>
            <a:ext cx="751949" cy="614187"/>
          </a:xfrm>
          <a:prstGeom prst="rect">
            <a:avLst/>
          </a:prstGeom>
          <a:ln>
            <a:solidFill>
              <a:schemeClr val="bg2"/>
            </a:solidFill>
          </a:ln>
        </p:spPr>
      </p:pic>
      <p:sp>
        <p:nvSpPr>
          <p:cNvPr id="15" name="Rectangle 14"/>
          <p:cNvSpPr>
            <a:spLocks noChangeArrowheads="1"/>
          </p:cNvSpPr>
          <p:nvPr/>
        </p:nvSpPr>
        <p:spPr bwMode="auto">
          <a:xfrm>
            <a:off x="7059764" y="1929030"/>
            <a:ext cx="1260880" cy="292366"/>
          </a:xfrm>
          <a:prstGeom prst="rect">
            <a:avLst/>
          </a:prstGeom>
          <a:noFill/>
          <a:ln w="9525">
            <a:noFill/>
            <a:miter lim="800000"/>
            <a:headEnd/>
            <a:tailEnd/>
          </a:ln>
        </p:spPr>
        <p:txBody>
          <a:bodyPr wrap="none" lIns="121899" tIns="60949" rIns="121899" bIns="60949">
            <a:spAutoFit/>
          </a:bodyPr>
          <a:lstStyle/>
          <a:p>
            <a:pPr defTabSz="1218987"/>
            <a:r>
              <a:rPr lang="en-US" sz="1100" b="1" u="sng" dirty="0" err="1" smtClean="0">
                <a:solidFill>
                  <a:schemeClr val="accent4"/>
                </a:solidFill>
                <a:cs typeface="Arial" pitchFamily="34" charset="0"/>
                <a:hlinkClick r:id="rId10"/>
              </a:rPr>
              <a:t>OracleJDEdwards</a:t>
            </a:r>
            <a:endParaRPr lang="en-US" sz="1100" b="1" dirty="0">
              <a:solidFill>
                <a:schemeClr val="accent4"/>
              </a:solidFill>
              <a:cs typeface="Arial" pitchFamily="34" charset="0"/>
            </a:endParaRPr>
          </a:p>
        </p:txBody>
      </p:sp>
      <p:sp>
        <p:nvSpPr>
          <p:cNvPr id="16" name="TextBox 15"/>
          <p:cNvSpPr txBox="1">
            <a:spLocks noChangeArrowheads="1"/>
          </p:cNvSpPr>
          <p:nvPr/>
        </p:nvSpPr>
        <p:spPr bwMode="auto">
          <a:xfrm>
            <a:off x="8639154" y="2677785"/>
            <a:ext cx="1486939" cy="359436"/>
          </a:xfrm>
          <a:prstGeom prst="rect">
            <a:avLst/>
          </a:prstGeom>
          <a:noFill/>
          <a:ln w="9525">
            <a:noFill/>
            <a:miter lim="800000"/>
            <a:headEnd/>
            <a:tailEnd/>
          </a:ln>
        </p:spPr>
        <p:txBody>
          <a:bodyPr wrap="square" lIns="51158" tIns="25580" rIns="51158" bIns="25580">
            <a:spAutoFit/>
          </a:bodyPr>
          <a:lstStyle/>
          <a:p>
            <a:pPr algn="ctr" defTabSz="1218987">
              <a:spcBef>
                <a:spcPts val="800"/>
              </a:spcBef>
            </a:pPr>
            <a:r>
              <a:rPr lang="en-US" sz="1000" dirty="0">
                <a:solidFill>
                  <a:schemeClr val="bg1"/>
                </a:solidFill>
                <a:cs typeface="Arial" pitchFamily="34" charset="0"/>
              </a:rPr>
              <a:t>JD </a:t>
            </a:r>
            <a:r>
              <a:rPr lang="en-US" sz="1000" dirty="0" smtClean="0">
                <a:solidFill>
                  <a:schemeClr val="bg1"/>
                </a:solidFill>
                <a:cs typeface="Arial" pitchFamily="34" charset="0"/>
              </a:rPr>
              <a:t>Edwards Blog</a:t>
            </a:r>
            <a:r>
              <a:rPr lang="en-US" sz="1000" dirty="0">
                <a:solidFill>
                  <a:schemeClr val="bg1"/>
                </a:solidFill>
                <a:cs typeface="Arial" pitchFamily="34" charset="0"/>
              </a:rPr>
              <a:t/>
            </a:r>
            <a:br>
              <a:rPr lang="en-US" sz="1000" dirty="0">
                <a:solidFill>
                  <a:schemeClr val="bg1"/>
                </a:solidFill>
                <a:cs typeface="Arial" pitchFamily="34" charset="0"/>
              </a:rPr>
            </a:br>
            <a:r>
              <a:rPr lang="en-US" sz="1000" dirty="0">
                <a:solidFill>
                  <a:schemeClr val="bg1"/>
                </a:solidFill>
                <a:cs typeface="Arial" pitchFamily="34" charset="0"/>
                <a:hlinkClick r:id="rId11"/>
              </a:rPr>
              <a:t>Attitude@Altitude</a:t>
            </a:r>
            <a:endParaRPr lang="en-US" sz="1000" dirty="0">
              <a:solidFill>
                <a:schemeClr val="bg1"/>
              </a:solidFill>
              <a:cs typeface="Arial" pitchFamily="34" charset="0"/>
            </a:endParaRPr>
          </a:p>
        </p:txBody>
      </p:sp>
      <p:pic>
        <p:nvPicPr>
          <p:cNvPr id="17" name="Picture 10" descr="http://www.technologiesblog.eu/wp-content/uploads/2010/12/oracle-logo-on-red.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8963239" y="1929017"/>
            <a:ext cx="765544" cy="765743"/>
          </a:xfrm>
          <a:prstGeom prst="rect">
            <a:avLst/>
          </a:prstGeom>
          <a:noFill/>
          <a:ln w="9525">
            <a:noFill/>
            <a:miter lim="800000"/>
            <a:headEnd/>
            <a:tailEnd/>
          </a:ln>
        </p:spPr>
      </p:pic>
      <p:sp>
        <p:nvSpPr>
          <p:cNvPr id="18" name="TextBox 17"/>
          <p:cNvSpPr txBox="1">
            <a:spLocks noChangeArrowheads="1"/>
          </p:cNvSpPr>
          <p:nvPr/>
        </p:nvSpPr>
        <p:spPr bwMode="auto">
          <a:xfrm>
            <a:off x="9069071" y="4282451"/>
            <a:ext cx="1609925" cy="359436"/>
          </a:xfrm>
          <a:prstGeom prst="rect">
            <a:avLst/>
          </a:prstGeom>
          <a:noFill/>
          <a:ln w="9525">
            <a:noFill/>
            <a:miter lim="800000"/>
            <a:headEnd/>
            <a:tailEnd/>
          </a:ln>
        </p:spPr>
        <p:txBody>
          <a:bodyPr wrap="square" lIns="51158" tIns="25580" rIns="51158" bIns="25580">
            <a:spAutoFit/>
          </a:bodyPr>
          <a:lstStyle/>
          <a:p>
            <a:pPr defTabSz="1218987"/>
            <a:r>
              <a:rPr lang="en-US" sz="1000" dirty="0">
                <a:cs typeface="Arial" pitchFamily="34" charset="0"/>
                <a:hlinkClick r:id="rId13"/>
              </a:rPr>
              <a:t>@OracleJDEdwards</a:t>
            </a:r>
            <a:endParaRPr lang="en-US" sz="1000" dirty="0">
              <a:cs typeface="Arial" pitchFamily="34" charset="0"/>
            </a:endParaRPr>
          </a:p>
          <a:p>
            <a:pPr defTabSz="1218987"/>
            <a:endParaRPr lang="en-US" sz="1000" dirty="0">
              <a:cs typeface="Arial" pitchFamily="34" charset="0"/>
            </a:endParaRPr>
          </a:p>
        </p:txBody>
      </p:sp>
      <p:sp>
        <p:nvSpPr>
          <p:cNvPr id="19" name="TextBox 18"/>
          <p:cNvSpPr txBox="1">
            <a:spLocks noChangeArrowheads="1"/>
          </p:cNvSpPr>
          <p:nvPr/>
        </p:nvSpPr>
        <p:spPr bwMode="auto">
          <a:xfrm>
            <a:off x="7872571" y="5788446"/>
            <a:ext cx="1498589" cy="205548"/>
          </a:xfrm>
          <a:prstGeom prst="rect">
            <a:avLst/>
          </a:prstGeom>
          <a:noFill/>
          <a:ln w="9525">
            <a:noFill/>
            <a:miter lim="800000"/>
            <a:headEnd/>
            <a:tailEnd/>
          </a:ln>
        </p:spPr>
        <p:txBody>
          <a:bodyPr wrap="square" lIns="51158" tIns="25580" rIns="51158" bIns="25580">
            <a:spAutoFit/>
          </a:bodyPr>
          <a:lstStyle/>
          <a:p>
            <a:pPr defTabSz="1218987"/>
            <a:r>
              <a:rPr lang="en-US" sz="1000" b="1" dirty="0">
                <a:solidFill>
                  <a:schemeClr val="bg1"/>
                </a:solidFill>
                <a:cs typeface="Arial" pitchFamily="34" charset="0"/>
                <a:hlinkClick r:id="rId14"/>
              </a:rPr>
              <a:t>JD Edwards Professionals</a:t>
            </a:r>
            <a:endParaRPr lang="en-US" sz="1000" b="1" dirty="0">
              <a:solidFill>
                <a:schemeClr val="bg1"/>
              </a:solidFill>
              <a:cs typeface="Arial" pitchFamily="34" charset="0"/>
            </a:endParaRPr>
          </a:p>
        </p:txBody>
      </p:sp>
      <p:pic>
        <p:nvPicPr>
          <p:cNvPr id="21" name="Picture 20" descr="discount.jpg"/>
          <p:cNvPicPr>
            <a:picLocks noChangeAspect="1"/>
          </p:cNvPicPr>
          <p:nvPr/>
        </p:nvPicPr>
        <p:blipFill>
          <a:blip r:embed="rId15" cstate="print"/>
          <a:stretch>
            <a:fillRect/>
          </a:stretch>
        </p:blipFill>
        <p:spPr>
          <a:xfrm>
            <a:off x="1786269" y="3156407"/>
            <a:ext cx="1022676" cy="767007"/>
          </a:xfrm>
          <a:prstGeom prst="rect">
            <a:avLst/>
          </a:prstGeom>
          <a:ln>
            <a:solidFill>
              <a:schemeClr val="accent5"/>
            </a:solidFill>
          </a:ln>
        </p:spPr>
      </p:pic>
      <p:pic>
        <p:nvPicPr>
          <p:cNvPr id="22" name="Picture 21" descr="OU.JPG"/>
          <p:cNvPicPr>
            <a:picLocks noChangeAspect="1"/>
          </p:cNvPicPr>
          <p:nvPr/>
        </p:nvPicPr>
        <p:blipFill>
          <a:blip r:embed="rId16" cstate="print"/>
          <a:stretch>
            <a:fillRect/>
          </a:stretch>
        </p:blipFill>
        <p:spPr>
          <a:xfrm>
            <a:off x="1882582" y="5065193"/>
            <a:ext cx="1257300" cy="619125"/>
          </a:xfrm>
          <a:prstGeom prst="rect">
            <a:avLst/>
          </a:prstGeom>
        </p:spPr>
      </p:pic>
      <p:pic>
        <p:nvPicPr>
          <p:cNvPr id="23" name="Picture 22" descr="publicity.jpg"/>
          <p:cNvPicPr>
            <a:picLocks noChangeAspect="1"/>
          </p:cNvPicPr>
          <p:nvPr/>
        </p:nvPicPr>
        <p:blipFill>
          <a:blip r:embed="rId17" cstate="print"/>
          <a:stretch>
            <a:fillRect/>
          </a:stretch>
        </p:blipFill>
        <p:spPr>
          <a:xfrm>
            <a:off x="4844952" y="1244006"/>
            <a:ext cx="821448" cy="818710"/>
          </a:xfrm>
          <a:prstGeom prst="rect">
            <a:avLst/>
          </a:prstGeom>
          <a:ln>
            <a:solidFill>
              <a:schemeClr val="accent5"/>
            </a:solidFill>
          </a:ln>
        </p:spPr>
      </p:pic>
    </p:spTree>
    <p:extLst>
      <p:ext uri="{BB962C8B-B14F-4D97-AF65-F5344CB8AC3E}">
        <p14:creationId xmlns:p14="http://schemas.microsoft.com/office/powerpoint/2010/main" val="344471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Arial" charset="0"/>
              </a:rPr>
              <a:t>Oracle Validated Integration</a:t>
            </a:r>
            <a:endParaRPr lang="en-US" dirty="0"/>
          </a:p>
        </p:txBody>
      </p:sp>
      <p:sp>
        <p:nvSpPr>
          <p:cNvPr id="6" name="Text Placeholder 5"/>
          <p:cNvSpPr>
            <a:spLocks noGrp="1"/>
          </p:cNvSpPr>
          <p:nvPr>
            <p:ph type="body" sz="quarter" idx="13"/>
          </p:nvPr>
        </p:nvSpPr>
        <p:spPr>
          <a:xfrm>
            <a:off x="608012" y="1409301"/>
            <a:ext cx="10972800" cy="343299"/>
          </a:xfrm>
        </p:spPr>
        <p:txBody>
          <a:bodyPr>
            <a:noAutofit/>
          </a:bodyPr>
          <a:lstStyle/>
          <a:p>
            <a:r>
              <a:rPr lang="en-US" dirty="0" smtClean="0">
                <a:latin typeface="Calibri" pitchFamily="34" charset="0"/>
                <a:cs typeface="Calibri" pitchFamily="34" charset="0"/>
              </a:rPr>
              <a:t>Who is it for?</a:t>
            </a:r>
            <a:endParaRPr lang="en-US" dirty="0">
              <a:latin typeface="Calibri" pitchFamily="34" charset="0"/>
              <a:cs typeface="Calibri" pitchFamily="34" charset="0"/>
            </a:endParaRPr>
          </a:p>
        </p:txBody>
      </p:sp>
      <p:sp>
        <p:nvSpPr>
          <p:cNvPr id="8" name="Content Placeholder 2"/>
          <p:cNvSpPr>
            <a:spLocks noGrp="1"/>
          </p:cNvSpPr>
          <p:nvPr>
            <p:ph sz="half" idx="4294967295"/>
          </p:nvPr>
        </p:nvSpPr>
        <p:spPr>
          <a:xfrm>
            <a:off x="615950" y="1905000"/>
            <a:ext cx="10888662" cy="4177778"/>
          </a:xfrm>
          <a:prstGeom prst="rect">
            <a:avLst/>
          </a:prstGeom>
        </p:spPr>
        <p:txBody>
          <a:bodyPr/>
          <a:lstStyle/>
          <a:p>
            <a:pPr marL="0" indent="0">
              <a:buFont typeface="Arial" pitchFamily="34" charset="0"/>
              <a:buNone/>
              <a:defRPr/>
            </a:pPr>
            <a:r>
              <a:rPr lang="en-US" altLang="ja-JP" sz="2400" dirty="0" smtClean="0">
                <a:cs typeface="Arial" pitchFamily="34" charset="0"/>
              </a:rPr>
              <a:t>Partners providing solutions that complement and integrate with </a:t>
            </a:r>
            <a:r>
              <a:rPr lang="en-US" altLang="ja-JP" sz="2400" dirty="0" smtClean="0">
                <a:ea typeface="Arial Unicode MS" pitchFamily="34" charset="-128"/>
                <a:cs typeface="Arial Unicode MS" pitchFamily="34" charset="-128"/>
              </a:rPr>
              <a:t>Oracle Applications.</a:t>
            </a:r>
          </a:p>
          <a:p>
            <a:pPr lvl="0" eaLnBrk="0" hangingPunct="0">
              <a:buClr>
                <a:srgbClr val="5F5F5F">
                  <a:lumMod val="60000"/>
                  <a:lumOff val="40000"/>
                </a:srgbClr>
              </a:buClr>
              <a:buNone/>
              <a:defRPr/>
            </a:pPr>
            <a:r>
              <a:rPr lang="en-US" sz="2400" b="1" dirty="0" smtClean="0">
                <a:solidFill>
                  <a:srgbClr val="5F5F5F"/>
                </a:solidFill>
                <a:latin typeface="Calibri" pitchFamily="34" charset="0"/>
                <a:cs typeface="Calibri" pitchFamily="34" charset="0"/>
              </a:rPr>
              <a:t>What is the Value to Partners?</a:t>
            </a:r>
          </a:p>
          <a:p>
            <a:r>
              <a:rPr lang="en-US" sz="2400" dirty="0" smtClean="0">
                <a:latin typeface="Calibri" pitchFamily="34" charset="0"/>
                <a:cs typeface="Calibri" pitchFamily="34" charset="0"/>
              </a:rPr>
              <a:t>Industry recognized </a:t>
            </a:r>
            <a:r>
              <a:rPr lang="en-US" sz="2400" dirty="0" smtClean="0">
                <a:solidFill>
                  <a:schemeClr val="tx2"/>
                </a:solidFill>
                <a:latin typeface="Calibri" pitchFamily="34" charset="0"/>
                <a:cs typeface="Calibri" pitchFamily="34" charset="0"/>
              </a:rPr>
              <a:t>program</a:t>
            </a: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Provides valuable resources and opportunities (based on how partner works with Oracle and our customers)</a:t>
            </a:r>
          </a:p>
          <a:p>
            <a:r>
              <a:rPr lang="en-US" sz="2400" dirty="0" smtClean="0">
                <a:latin typeface="Calibri" pitchFamily="34" charset="0"/>
                <a:cs typeface="Calibri" pitchFamily="34" charset="0"/>
              </a:rPr>
              <a:t>Arms partners with a key competitive differentiator</a:t>
            </a:r>
          </a:p>
          <a:p>
            <a:r>
              <a:rPr lang="en-US" sz="2400" dirty="0" smtClean="0">
                <a:latin typeface="Calibri" pitchFamily="34" charset="0"/>
                <a:cs typeface="Calibri" pitchFamily="34" charset="0"/>
              </a:rPr>
              <a:t>Establishes credibility with customers</a:t>
            </a:r>
          </a:p>
          <a:p>
            <a:r>
              <a:rPr lang="en-US" sz="2400" dirty="0" smtClean="0">
                <a:latin typeface="Calibri" pitchFamily="34" charset="0"/>
                <a:cs typeface="Calibri" pitchFamily="34" charset="0"/>
              </a:rPr>
              <a:t>Delivers package of go-to-market benefits</a:t>
            </a:r>
          </a:p>
          <a:p>
            <a:pPr>
              <a:buFont typeface="Arial" pitchFamily="34" charset="0"/>
              <a:buChar char="•"/>
              <a:defRPr/>
            </a:pPr>
            <a:endParaRPr lang="en-US" altLang="ja-JP" sz="2400" dirty="0" smtClean="0">
              <a:cs typeface="Arial Unicode MS" pitchFamily="34" charset="-128"/>
            </a:endParaRPr>
          </a:p>
          <a:p>
            <a:pPr>
              <a:buFont typeface="Arial" pitchFamily="34" charset="0"/>
              <a:buChar char="•"/>
              <a:defRPr/>
            </a:pPr>
            <a:endParaRPr lang="en-US" sz="2400" dirty="0">
              <a:ea typeface="ＭＳ Ｐゴシック" pitchFamily="127" charset="-128"/>
            </a:endParaRPr>
          </a:p>
        </p:txBody>
      </p:sp>
      <p:sp>
        <p:nvSpPr>
          <p:cNvPr id="9" name="Rectangle 8"/>
          <p:cNvSpPr/>
          <p:nvPr/>
        </p:nvSpPr>
        <p:spPr>
          <a:xfrm>
            <a:off x="2688792" y="5909846"/>
            <a:ext cx="7007368" cy="369332"/>
          </a:xfrm>
          <a:prstGeom prst="rect">
            <a:avLst/>
          </a:prstGeom>
        </p:spPr>
        <p:txBody>
          <a:bodyPr wrap="none">
            <a:spAutoFit/>
          </a:bodyPr>
          <a:lstStyle/>
          <a:p>
            <a:pPr algn="ctr"/>
            <a:r>
              <a:rPr lang="en-US" dirty="0" smtClean="0"/>
              <a:t>Hundreds of participating partners across numerous Oracle Applications!</a:t>
            </a:r>
            <a:endParaRPr lang="en-US" dirty="0"/>
          </a:p>
        </p:txBody>
      </p:sp>
      <p:pic>
        <p:nvPicPr>
          <p:cNvPr id="14" name="Picture 13" descr="O_ValInt_JDE_E1_clr.gif"/>
          <p:cNvPicPr>
            <a:picLocks noChangeAspect="1"/>
          </p:cNvPicPr>
          <p:nvPr/>
        </p:nvPicPr>
        <p:blipFill>
          <a:blip r:embed="rId3" cstate="print"/>
          <a:stretch>
            <a:fillRect/>
          </a:stretch>
        </p:blipFill>
        <p:spPr>
          <a:xfrm>
            <a:off x="9371012" y="381000"/>
            <a:ext cx="1172586" cy="868892"/>
          </a:xfrm>
          <a:prstGeom prst="rect">
            <a:avLst/>
          </a:prstGeom>
        </p:spPr>
      </p:pic>
      <p:pic>
        <p:nvPicPr>
          <p:cNvPr id="79" name="Picture 78" descr="O_ValInt_JDE_World_clr.bmp"/>
          <p:cNvPicPr>
            <a:picLocks noChangeAspect="1"/>
          </p:cNvPicPr>
          <p:nvPr/>
        </p:nvPicPr>
        <p:blipFill>
          <a:blip r:embed="rId4" cstate="print"/>
          <a:stretch>
            <a:fillRect/>
          </a:stretch>
        </p:blipFill>
        <p:spPr>
          <a:xfrm>
            <a:off x="10590212" y="381000"/>
            <a:ext cx="1240264" cy="719592"/>
          </a:xfrm>
          <a:prstGeom prst="rect">
            <a:avLst/>
          </a:prstGeom>
        </p:spPr>
      </p:pic>
    </p:spTree>
    <p:extLst>
      <p:ext uri="{BB962C8B-B14F-4D97-AF65-F5344CB8AC3E}">
        <p14:creationId xmlns:p14="http://schemas.microsoft.com/office/powerpoint/2010/main" val="987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012" y="2057400"/>
            <a:ext cx="5638800" cy="2667000"/>
          </a:xfrm>
        </p:spPr>
        <p:txBody>
          <a:bodyPr>
            <a:noAutofit/>
          </a:bodyPr>
          <a:lstStyle/>
          <a:p>
            <a:pPr algn="r">
              <a:buNone/>
            </a:pPr>
            <a:r>
              <a:rPr lang="en-US" sz="2400" dirty="0" smtClean="0"/>
              <a:t>“Obtaining the Oracle Validated Integration ‘seal of approval’ has been a great boost to ARCTOOLS sales and marketing activities.  The program has helped us gain product alignment with JD Edwards and offered valuable ROI.”</a:t>
            </a:r>
          </a:p>
          <a:p>
            <a:pPr lvl="0" algn="r" eaLnBrk="0" fontAlgn="base" hangingPunct="0">
              <a:spcBef>
                <a:spcPct val="0"/>
              </a:spcBef>
              <a:spcAft>
                <a:spcPct val="0"/>
              </a:spcAft>
              <a:buFontTx/>
              <a:buChar char="-"/>
            </a:pPr>
            <a:r>
              <a:rPr lang="en-US" sz="2400" dirty="0" smtClean="0"/>
              <a:t>Barry Yelverton, CTO, </a:t>
            </a:r>
            <a:r>
              <a:rPr lang="en-US" sz="2400" dirty="0" err="1" smtClean="0"/>
              <a:t>Redfaire</a:t>
            </a:r>
            <a:r>
              <a:rPr lang="en-US" sz="2400" dirty="0" smtClean="0"/>
              <a:t> &amp; ARCTOOLS </a:t>
            </a:r>
            <a:endParaRPr lang="en-US" sz="2400" dirty="0" smtClean="0">
              <a:cs typeface="Calibri" pitchFamily="34" charset="0"/>
            </a:endParaRPr>
          </a:p>
          <a:p>
            <a:pPr eaLnBrk="0" hangingPunct="0">
              <a:buClr>
                <a:srgbClr val="5F5F5F">
                  <a:lumMod val="60000"/>
                  <a:lumOff val="40000"/>
                </a:srgbClr>
              </a:buClr>
              <a:defRPr/>
            </a:pPr>
            <a:endParaRPr lang="en-US" sz="2200" dirty="0" smtClean="0">
              <a:latin typeface="Calibri" pitchFamily="34" charset="0"/>
              <a:cs typeface="Calibri" pitchFamily="34" charset="0"/>
            </a:endParaRPr>
          </a:p>
        </p:txBody>
      </p:sp>
      <p:sp>
        <p:nvSpPr>
          <p:cNvPr id="4" name="Content Placeholder 3"/>
          <p:cNvSpPr>
            <a:spLocks noGrp="1"/>
          </p:cNvSpPr>
          <p:nvPr>
            <p:ph sz="half" idx="2"/>
          </p:nvPr>
        </p:nvSpPr>
        <p:spPr>
          <a:xfrm>
            <a:off x="6323012" y="1752601"/>
            <a:ext cx="5410200" cy="3124199"/>
          </a:xfrm>
        </p:spPr>
        <p:txBody>
          <a:bodyPr>
            <a:noAutofit/>
          </a:bodyPr>
          <a:lstStyle/>
          <a:p>
            <a:pPr algn="r" eaLnBrk="0" fontAlgn="base" hangingPunct="0">
              <a:spcBef>
                <a:spcPct val="0"/>
              </a:spcBef>
              <a:spcAft>
                <a:spcPct val="0"/>
              </a:spcAft>
              <a:buNone/>
            </a:pPr>
            <a:endParaRPr lang="nl-NL" sz="2200" dirty="0" smtClean="0"/>
          </a:p>
          <a:p>
            <a:pPr algn="r" eaLnBrk="0" fontAlgn="base" hangingPunct="0">
              <a:spcBef>
                <a:spcPct val="0"/>
              </a:spcBef>
              <a:spcAft>
                <a:spcPct val="0"/>
              </a:spcAft>
              <a:buNone/>
            </a:pPr>
            <a:r>
              <a:rPr lang="nl-NL" sz="2400" dirty="0" smtClean="0"/>
              <a:t>“</a:t>
            </a:r>
            <a:r>
              <a:rPr lang="en-US" sz="2400" dirty="0" smtClean="0"/>
              <a:t>Oracle Validated Integration establishes credibility with prospective customers and Oracle Sales reps.  Our recent OVI achievement has provided our Commodity Trading and Risk Management solution with </a:t>
            </a:r>
            <a:r>
              <a:rPr lang="en-US" sz="2400" b="1" dirty="0" smtClean="0"/>
              <a:t>global exposure</a:t>
            </a:r>
            <a:r>
              <a:rPr lang="nl-NL" sz="2400" dirty="0" smtClean="0"/>
              <a:t>!”</a:t>
            </a:r>
          </a:p>
          <a:p>
            <a:pPr algn="r" eaLnBrk="0" fontAlgn="base" hangingPunct="0">
              <a:spcBef>
                <a:spcPct val="0"/>
              </a:spcBef>
              <a:spcAft>
                <a:spcPct val="0"/>
              </a:spcAft>
              <a:buFontTx/>
              <a:buChar char="-"/>
            </a:pPr>
            <a:r>
              <a:rPr lang="en-US" sz="2400" dirty="0" smtClean="0">
                <a:cs typeface="Calibri" pitchFamily="34" charset="0"/>
              </a:rPr>
              <a:t>E</a:t>
            </a:r>
            <a:r>
              <a:rPr lang="en-US" sz="2400" dirty="0" smtClean="0"/>
              <a:t>d Pieters, CEO, </a:t>
            </a:r>
            <a:r>
              <a:rPr lang="en-US" sz="2400" dirty="0" err="1" smtClean="0"/>
              <a:t>Cadran</a:t>
            </a:r>
            <a:endParaRPr lang="en-US" sz="2400" dirty="0" smtClean="0"/>
          </a:p>
          <a:p>
            <a:pPr lvl="0" algn="r" eaLnBrk="0" fontAlgn="base" hangingPunct="0">
              <a:spcBef>
                <a:spcPct val="0"/>
              </a:spcBef>
              <a:spcAft>
                <a:spcPct val="0"/>
              </a:spcAft>
              <a:buFontTx/>
              <a:buChar char="-"/>
            </a:pPr>
            <a:endParaRPr lang="en-US" sz="2400" dirty="0" smtClean="0">
              <a:latin typeface="Calibri" pitchFamily="34" charset="0"/>
              <a:cs typeface="Calibri" pitchFamily="34" charset="0"/>
            </a:endParaRPr>
          </a:p>
          <a:p>
            <a:pPr lvl="0" algn="r" eaLnBrk="0" fontAlgn="base" hangingPunct="0">
              <a:spcBef>
                <a:spcPct val="0"/>
              </a:spcBef>
              <a:spcAft>
                <a:spcPct val="0"/>
              </a:spcAft>
              <a:buFontTx/>
              <a:buChar char="-"/>
            </a:pPr>
            <a:endParaRPr lang="en-US" sz="2400" dirty="0">
              <a:latin typeface="Calibri" pitchFamily="34" charset="0"/>
              <a:cs typeface="Calibri" pitchFamily="34" charset="0"/>
            </a:endParaRPr>
          </a:p>
        </p:txBody>
      </p:sp>
      <p:sp>
        <p:nvSpPr>
          <p:cNvPr id="8" name="Title 1"/>
          <p:cNvSpPr>
            <a:spLocks noGrp="1"/>
          </p:cNvSpPr>
          <p:nvPr>
            <p:ph type="title"/>
          </p:nvPr>
        </p:nvSpPr>
        <p:spPr>
          <a:xfrm>
            <a:off x="531812" y="406400"/>
            <a:ext cx="11125200" cy="660400"/>
          </a:xfrm>
        </p:spPr>
        <p:txBody>
          <a:bodyPr>
            <a:noAutofit/>
          </a:bodyPr>
          <a:lstStyle/>
          <a:p>
            <a:r>
              <a:rPr lang="en-US" dirty="0" smtClean="0"/>
              <a:t>Oracle Validated Integration</a:t>
            </a:r>
            <a:endParaRPr lang="en-US" dirty="0"/>
          </a:p>
        </p:txBody>
      </p:sp>
      <p:sp>
        <p:nvSpPr>
          <p:cNvPr id="9" name="TextBox 8"/>
          <p:cNvSpPr txBox="1"/>
          <p:nvPr/>
        </p:nvSpPr>
        <p:spPr>
          <a:xfrm>
            <a:off x="7542212" y="3962400"/>
            <a:ext cx="3505200" cy="1676400"/>
          </a:xfrm>
          <a:prstGeom prst="rect">
            <a:avLst/>
          </a:prstGeom>
          <a:noFill/>
        </p:spPr>
        <p:txBody>
          <a:bodyPr wrap="square" lIns="0" tIns="0" rIns="0" bIns="0" rtlCol="0">
            <a:noAutofit/>
          </a:bodyPr>
          <a:lstStyle/>
          <a:p>
            <a:pPr>
              <a:lnSpc>
                <a:spcPct val="90000"/>
              </a:lnSpc>
            </a:pPr>
            <a:endParaRPr lang="en-US" dirty="0"/>
          </a:p>
        </p:txBody>
      </p:sp>
      <p:pic>
        <p:nvPicPr>
          <p:cNvPr id="11" name="Picture 10" descr="O_ValInt_JDE_E1_clr.gif"/>
          <p:cNvPicPr>
            <a:picLocks noChangeAspect="1"/>
          </p:cNvPicPr>
          <p:nvPr/>
        </p:nvPicPr>
        <p:blipFill>
          <a:blip r:embed="rId4" cstate="print"/>
          <a:stretch>
            <a:fillRect/>
          </a:stretch>
        </p:blipFill>
        <p:spPr>
          <a:xfrm>
            <a:off x="8685211" y="381000"/>
            <a:ext cx="1486281" cy="1101341"/>
          </a:xfrm>
          <a:prstGeom prst="rect">
            <a:avLst/>
          </a:prstGeom>
        </p:spPr>
      </p:pic>
      <p:pic>
        <p:nvPicPr>
          <p:cNvPr id="12" name="Picture 11" descr="O_ValInt_JDE_World_clr.bmp"/>
          <p:cNvPicPr>
            <a:picLocks noChangeAspect="1"/>
          </p:cNvPicPr>
          <p:nvPr/>
        </p:nvPicPr>
        <p:blipFill>
          <a:blip r:embed="rId5" cstate="print"/>
          <a:stretch>
            <a:fillRect/>
          </a:stretch>
        </p:blipFill>
        <p:spPr>
          <a:xfrm>
            <a:off x="10285412" y="381000"/>
            <a:ext cx="1600200" cy="928424"/>
          </a:xfrm>
          <a:prstGeom prst="rect">
            <a:avLst/>
          </a:prstGeom>
        </p:spPr>
      </p:pic>
      <p:sp>
        <p:nvSpPr>
          <p:cNvPr id="13" name="TextBox 12"/>
          <p:cNvSpPr txBox="1"/>
          <p:nvPr/>
        </p:nvSpPr>
        <p:spPr>
          <a:xfrm>
            <a:off x="608012" y="1371600"/>
            <a:ext cx="4800600" cy="304800"/>
          </a:xfrm>
          <a:prstGeom prst="rect">
            <a:avLst/>
          </a:prstGeom>
          <a:noFill/>
        </p:spPr>
        <p:txBody>
          <a:bodyPr wrap="square" lIns="0" tIns="0" rIns="0" bIns="0" rtlCol="0">
            <a:noAutofit/>
          </a:bodyPr>
          <a:lstStyle/>
          <a:p>
            <a:pPr lvl="0">
              <a:lnSpc>
                <a:spcPct val="90000"/>
              </a:lnSpc>
            </a:pPr>
            <a:r>
              <a:rPr lang="en-US" sz="2400" b="1" dirty="0" smtClean="0">
                <a:latin typeface="Calibri" pitchFamily="34" charset="0"/>
                <a:cs typeface="Calibri" pitchFamily="34" charset="0"/>
              </a:rPr>
              <a:t>Partners count on it!</a:t>
            </a:r>
          </a:p>
        </p:txBody>
      </p:sp>
      <p:graphicFrame>
        <p:nvGraphicFramePr>
          <p:cNvPr id="53251" name="Object 3"/>
          <p:cNvGraphicFramePr>
            <a:graphicFrameLocks noChangeAspect="1"/>
          </p:cNvGraphicFramePr>
          <p:nvPr/>
        </p:nvGraphicFramePr>
        <p:xfrm>
          <a:off x="8337550" y="4876290"/>
          <a:ext cx="1871662" cy="942095"/>
        </p:xfrm>
        <a:graphic>
          <a:graphicData uri="http://schemas.openxmlformats.org/presentationml/2006/ole">
            <mc:AlternateContent xmlns:mc="http://schemas.openxmlformats.org/markup-compatibility/2006">
              <mc:Choice xmlns:v="urn:schemas-microsoft-com:vml" Requires="v">
                <p:oleObj spid="_x0000_s53263" name="Bitmap Image" r:id="rId6" imgW="2038095" imgH="1019048" progId="PBrush">
                  <p:embed/>
                </p:oleObj>
              </mc:Choice>
              <mc:Fallback>
                <p:oleObj name="Bitmap Image" r:id="rId6" imgW="2038095" imgH="1019048" progId="PBrush">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7550" y="4876290"/>
                        <a:ext cx="1871662" cy="9420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31"/>
          <p:cNvPicPr>
            <a:picLocks noChangeAspect="1" noChangeArrowheads="1"/>
          </p:cNvPicPr>
          <p:nvPr/>
        </p:nvPicPr>
        <p:blipFill>
          <a:blip r:embed="rId8" cstate="print"/>
          <a:srcRect/>
          <a:stretch>
            <a:fillRect/>
          </a:stretch>
        </p:blipFill>
        <p:spPr bwMode="auto">
          <a:xfrm>
            <a:off x="1446212" y="4735336"/>
            <a:ext cx="3048000" cy="565121"/>
          </a:xfrm>
          <a:prstGeom prst="rect">
            <a:avLst/>
          </a:prstGeom>
          <a:noFill/>
          <a:ln w="9525">
            <a:noFill/>
            <a:miter lim="800000"/>
            <a:headEnd/>
            <a:tailEnd/>
          </a:ln>
        </p:spPr>
      </p:pic>
    </p:spTree>
    <p:extLst>
      <p:ext uri="{BB962C8B-B14F-4D97-AF65-F5344CB8AC3E}">
        <p14:creationId xmlns:p14="http://schemas.microsoft.com/office/powerpoint/2010/main" val="149880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38" y="2600324"/>
            <a:ext cx="11125200" cy="1371600"/>
          </a:xfrm>
        </p:spPr>
        <p:txBody>
          <a:bodyPr/>
          <a:lstStyle/>
          <a:p>
            <a:r>
              <a:rPr lang="en-US" dirty="0" smtClean="0"/>
              <a:t>Content</a:t>
            </a:r>
            <a:endParaRPr lang="en-US" dirty="0"/>
          </a:p>
        </p:txBody>
      </p:sp>
      <p:sp>
        <p:nvSpPr>
          <p:cNvPr id="3" name="Text Placeholder 2"/>
          <p:cNvSpPr>
            <a:spLocks noGrp="1"/>
          </p:cNvSpPr>
          <p:nvPr>
            <p:ph type="body" idx="1"/>
          </p:nvPr>
        </p:nvSpPr>
        <p:spPr>
          <a:xfrm>
            <a:off x="814438" y="4038598"/>
            <a:ext cx="11125200" cy="914400"/>
          </a:xfrm>
        </p:spPr>
        <p:txBody>
          <a:bodyPr/>
          <a:lstStyle/>
          <a:p>
            <a:r>
              <a:rPr lang="en-US" dirty="0" smtClean="0"/>
              <a:t>Supporting your selling efforts</a:t>
            </a:r>
            <a:endParaRPr lang="en-US" dirty="0"/>
          </a:p>
        </p:txBody>
      </p:sp>
      <p:pic>
        <p:nvPicPr>
          <p:cNvPr id="5" name="Picture 4" descr="Content is King.jpg"/>
          <p:cNvPicPr>
            <a:picLocks noChangeAspect="1"/>
          </p:cNvPicPr>
          <p:nvPr/>
        </p:nvPicPr>
        <p:blipFill>
          <a:blip r:embed="rId2" cstate="print"/>
          <a:stretch>
            <a:fillRect/>
          </a:stretch>
        </p:blipFill>
        <p:spPr>
          <a:xfrm>
            <a:off x="7378995" y="1018663"/>
            <a:ext cx="3527302" cy="4703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3613</TotalTime>
  <Words>1437</Words>
  <Application>Microsoft Office PowerPoint</Application>
  <PresentationFormat>Custom</PresentationFormat>
  <Paragraphs>266</Paragraphs>
  <Slides>23</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 Unicode MS</vt:lpstr>
      <vt:lpstr>ＭＳ Ｐゴシック</vt:lpstr>
      <vt:lpstr>Arial</vt:lpstr>
      <vt:lpstr>Calibri</vt:lpstr>
      <vt:lpstr>Comic Sans MS</vt:lpstr>
      <vt:lpstr>Times</vt:lpstr>
      <vt:lpstr>Times New Roman</vt:lpstr>
      <vt:lpstr>Trebuchet MS</vt:lpstr>
      <vt:lpstr>Wingdings 3</vt:lpstr>
      <vt:lpstr>Oracle_16x9_2014_521</vt:lpstr>
      <vt:lpstr>Bitmap Image</vt:lpstr>
      <vt:lpstr>Business Development Roundtable</vt:lpstr>
      <vt:lpstr>PowerPoint Presentation</vt:lpstr>
      <vt:lpstr>Program Agenda</vt:lpstr>
      <vt:lpstr>Partner Ecosystem &amp; Growth Partner Awards</vt:lpstr>
      <vt:lpstr>Oracle Validated Integration</vt:lpstr>
      <vt:lpstr>Go-to-Market</vt:lpstr>
      <vt:lpstr>Oracle Validated Integration</vt:lpstr>
      <vt:lpstr>Oracle Validated Integration</vt:lpstr>
      <vt:lpstr>Content</vt:lpstr>
      <vt:lpstr>THE JD EDWARDS KNOWLEDGE ZONE HAS NEW LIFE!</vt:lpstr>
      <vt:lpstr>PowerPoint Presentation</vt:lpstr>
      <vt:lpstr>Solution Footprint by Industry</vt:lpstr>
      <vt:lpstr>JD Edwards EnterpriseOne Information Flyer</vt:lpstr>
      <vt:lpstr>Industry Solution Presentations</vt:lpstr>
      <vt:lpstr>Recorded Content</vt:lpstr>
      <vt:lpstr>And There is More!!!</vt:lpstr>
      <vt:lpstr>Escalations and Recording Project Milestones</vt:lpstr>
      <vt:lpstr>Help Us to Help You</vt:lpstr>
      <vt:lpstr>Recording JD Edwards Project Milestones</vt:lpstr>
      <vt:lpstr>Oracle Business Accelerators </vt:lpstr>
      <vt:lpstr>OBAs for JD Edwards EnterpriseOne Value Proposition</vt:lpstr>
      <vt:lpstr>Configuration Development Kit (CDK) Capture &amp; reuse your implementation experience</vt:lpstr>
      <vt:lpstr>Questions</vt:lpstr>
    </vt:vector>
  </TitlesOfParts>
  <Company>Oracle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riedwar</dc:creator>
  <cp:keywords>Oracle corporate Tagline</cp:keywords>
  <cp:lastModifiedBy>Manuel ALBERT. Neyra</cp:lastModifiedBy>
  <cp:revision>225</cp:revision>
  <dcterms:created xsi:type="dcterms:W3CDTF">2014-05-22T00:22:12Z</dcterms:created>
  <dcterms:modified xsi:type="dcterms:W3CDTF">2015-02-14T00:32:18Z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