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902" y="-7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353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675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589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027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566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467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033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179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371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099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23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E05B0-2FA5-4099-A7E7-665599A09233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7D04B-2C52-4F18-8648-F423AC46317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1766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67"/>
          <a:stretch/>
        </p:blipFill>
        <p:spPr>
          <a:xfrm>
            <a:off x="-1" y="-21842"/>
            <a:ext cx="21383625" cy="37705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37397" y="3959578"/>
            <a:ext cx="15308827" cy="1631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cs typeface="Times New Roman" panose="02020603050405020304" pitchFamily="18" charset="0"/>
              </a:rPr>
              <a:t>Doc2Sent2Vec: </a:t>
            </a:r>
            <a:r>
              <a:rPr lang="en-IN" sz="5000" b="1" dirty="0">
                <a:solidFill>
                  <a:srgbClr val="FF0000"/>
                </a:solidFill>
                <a:cs typeface="Times New Roman" panose="02020603050405020304" pitchFamily="18" charset="0"/>
              </a:rPr>
              <a:t>A Novel Two-Phase Approach for Learning Document Representation</a:t>
            </a:r>
            <a:endParaRPr lang="en-US" sz="5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0" t="9727" r="9014" b="14389"/>
          <a:stretch/>
        </p:blipFill>
        <p:spPr>
          <a:xfrm>
            <a:off x="18586551" y="4171066"/>
            <a:ext cx="2404967" cy="22106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72" y="4155258"/>
            <a:ext cx="2945490" cy="22422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66777" y="5491866"/>
            <a:ext cx="163378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Ganesh J</a:t>
            </a:r>
            <a:r>
              <a:rPr lang="en-US" sz="3600" b="1" baseline="30000" dirty="0">
                <a:solidFill>
                  <a:srgbClr val="00B050"/>
                </a:solidFill>
              </a:rPr>
              <a:t>1</a:t>
            </a:r>
            <a:r>
              <a:rPr lang="en-US" sz="3600" b="1" dirty="0">
                <a:solidFill>
                  <a:srgbClr val="00B050"/>
                </a:solidFill>
              </a:rPr>
              <a:t>   Manish Gupta</a:t>
            </a:r>
            <a:r>
              <a:rPr lang="en-US" sz="3600" b="1" baseline="30000" dirty="0">
                <a:solidFill>
                  <a:srgbClr val="00B050"/>
                </a:solidFill>
              </a:rPr>
              <a:t>1,2</a:t>
            </a:r>
            <a:r>
              <a:rPr lang="en-US" sz="3600" b="1" dirty="0">
                <a:solidFill>
                  <a:srgbClr val="00B050"/>
                </a:solidFill>
              </a:rPr>
              <a:t>   Vasudeva Varma</a:t>
            </a:r>
            <a:r>
              <a:rPr lang="en-US" sz="3600" b="1" baseline="30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4017" y="6030198"/>
            <a:ext cx="2040808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baseline="30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IIIT, Hyderabad, India, </a:t>
            </a:r>
            <a:r>
              <a:rPr lang="en-US" sz="3000" b="1" baseline="30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Microsoft, India </a:t>
            </a:r>
          </a:p>
          <a:p>
            <a:pPr algn="ctr"/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ganesh.j@research.iiit.ac.in, gmanish@microsoft.com, vv@iiit.ac.in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7212" y="6852653"/>
            <a:ext cx="9685988" cy="1393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600" b="1" dirty="0">
                <a:solidFill>
                  <a:srgbClr val="FF0000"/>
                </a:solidFill>
              </a:rPr>
              <a:t>Problem: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Learn </a:t>
            </a:r>
            <a:r>
              <a:rPr lang="en-IN" sz="2600" b="1" dirty="0"/>
              <a:t>low-dimensional, dense </a:t>
            </a:r>
            <a:r>
              <a:rPr lang="en-IN" sz="2600" dirty="0"/>
              <a:t>representations (or </a:t>
            </a:r>
            <a:r>
              <a:rPr lang="en-IN" sz="2600" dirty="0" err="1"/>
              <a:t>embeddings</a:t>
            </a:r>
            <a:r>
              <a:rPr lang="en-IN" sz="2600" dirty="0"/>
              <a:t>) for documents.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Document </a:t>
            </a:r>
            <a:r>
              <a:rPr lang="en-IN" sz="2600" dirty="0" err="1"/>
              <a:t>embeddings</a:t>
            </a:r>
            <a:r>
              <a:rPr lang="en-IN" sz="2600" dirty="0"/>
              <a:t> can be used </a:t>
            </a:r>
            <a:r>
              <a:rPr lang="en-IN" sz="2600" b="1" dirty="0"/>
              <a:t>off-the-shelf</a:t>
            </a:r>
            <a:r>
              <a:rPr lang="en-IN" sz="2600" dirty="0"/>
              <a:t> to solve many IR and DM applications such as</a:t>
            </a:r>
          </a:p>
          <a:p>
            <a:pPr marL="1696989" lvl="1" indent="-457200" algn="just">
              <a:buFont typeface="Wingdings" panose="05000000000000000000" pitchFamily="2" charset="2"/>
              <a:buChar char="§"/>
            </a:pPr>
            <a:r>
              <a:rPr lang="en-IN" sz="2600" dirty="0"/>
              <a:t>Document </a:t>
            </a:r>
            <a:r>
              <a:rPr lang="en-IN" sz="2600" b="1" dirty="0"/>
              <a:t>Classification</a:t>
            </a:r>
          </a:p>
          <a:p>
            <a:pPr marL="1696989" lvl="1" indent="-457200" algn="just">
              <a:buFont typeface="Wingdings" panose="05000000000000000000" pitchFamily="2" charset="2"/>
              <a:buChar char="§"/>
            </a:pPr>
            <a:r>
              <a:rPr lang="en-IN" sz="2600" dirty="0"/>
              <a:t>Document </a:t>
            </a:r>
            <a:r>
              <a:rPr lang="en-IN" sz="2600" b="1" dirty="0"/>
              <a:t>Retrieval</a:t>
            </a:r>
          </a:p>
          <a:p>
            <a:pPr marL="1696989" lvl="1" indent="-457200" algn="just">
              <a:buFont typeface="Wingdings" panose="05000000000000000000" pitchFamily="2" charset="2"/>
              <a:buChar char="§"/>
            </a:pPr>
            <a:r>
              <a:rPr lang="en-IN" sz="2600" dirty="0"/>
              <a:t>Document </a:t>
            </a:r>
            <a:r>
              <a:rPr lang="en-IN" sz="2600" b="1" dirty="0"/>
              <a:t>Ranking</a:t>
            </a:r>
          </a:p>
          <a:p>
            <a:pPr marL="457200" lvl="1" algn="just" defTabSz="914400">
              <a:lnSpc>
                <a:spcPct val="90000"/>
              </a:lnSpc>
              <a:spcBef>
                <a:spcPts val="500"/>
              </a:spcBef>
            </a:pPr>
            <a:endParaRPr lang="en-IN" sz="2600" b="1" dirty="0"/>
          </a:p>
          <a:p>
            <a:pPr algn="just"/>
            <a:r>
              <a:rPr lang="en-IN" sz="2600" b="1" dirty="0">
                <a:solidFill>
                  <a:srgbClr val="FF0000"/>
                </a:solidFill>
              </a:rPr>
              <a:t>Related Works: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/>
              <a:t>Bag-of-words (BOW) or Bag-of-n-grams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Data sparsity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High dimensionality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Not capturing word order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/>
              <a:t>Latent </a:t>
            </a:r>
            <a:r>
              <a:rPr lang="en-IN" sz="2600" b="1" dirty="0" err="1"/>
              <a:t>Dirichlet</a:t>
            </a:r>
            <a:r>
              <a:rPr lang="en-IN" sz="2600" b="1" dirty="0"/>
              <a:t> Allocation (LDA)</a:t>
            </a:r>
          </a:p>
          <a:p>
            <a:pPr marL="1696989" lvl="1" indent="-457200" algn="just" defTabSz="9144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IN" sz="2600" dirty="0"/>
              <a:t>Computationally inefficient for larger dataset.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/>
              <a:t>Paragraph2Vec [1]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Dense representation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Compact representation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Captures word order</a:t>
            </a:r>
          </a:p>
          <a:p>
            <a:pPr marL="1696989" lvl="1" indent="-457200" algn="just" defTabSz="9144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IN" sz="2600" dirty="0"/>
              <a:t>Efficient to estimate</a:t>
            </a:r>
          </a:p>
          <a:p>
            <a:pPr algn="just"/>
            <a:endParaRPr lang="en-IN" sz="2600" dirty="0"/>
          </a:p>
          <a:p>
            <a:pPr algn="just"/>
            <a:r>
              <a:rPr lang="en-IN" sz="2600" b="1" dirty="0">
                <a:solidFill>
                  <a:srgbClr val="FF0000"/>
                </a:solidFill>
              </a:rPr>
              <a:t>Main Idea: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dirty="0"/>
              <a:t>Should we learn the document embedding from the word context directly?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i="1" dirty="0"/>
              <a:t>Can we learn the document embedding from the sentence context?</a:t>
            </a:r>
          </a:p>
          <a:p>
            <a:pPr marL="1696989" lvl="1" indent="-457200" algn="just" defTabSz="9144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IN" sz="2600" dirty="0"/>
              <a:t>Explicitly exploit the </a:t>
            </a:r>
            <a:r>
              <a:rPr lang="en-IN" sz="2600" b="1" dirty="0"/>
              <a:t>sentence-level</a:t>
            </a:r>
            <a:r>
              <a:rPr lang="en-IN" sz="2600" dirty="0"/>
              <a:t> and </a:t>
            </a:r>
            <a:r>
              <a:rPr lang="en-IN" sz="2600" b="1" dirty="0"/>
              <a:t>word-level</a:t>
            </a:r>
            <a:r>
              <a:rPr lang="en-IN" sz="2600" dirty="0"/>
              <a:t> coherence to learn document and sentence embedding.</a:t>
            </a:r>
          </a:p>
          <a:p>
            <a:pPr lvl="0" algn="just"/>
            <a:r>
              <a:rPr lang="en-IN" sz="2600" b="1" dirty="0">
                <a:solidFill>
                  <a:srgbClr val="FF0000"/>
                </a:solidFill>
              </a:rPr>
              <a:t>Notations: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>
                <a:solidFill>
                  <a:prstClr val="black"/>
                </a:solidFill>
              </a:rPr>
              <a:t>Document Set</a:t>
            </a:r>
            <a:r>
              <a:rPr lang="en-IN" sz="2600" dirty="0">
                <a:solidFill>
                  <a:prstClr val="black"/>
                </a:solidFill>
              </a:rPr>
              <a:t>: D = {d</a:t>
            </a:r>
            <a:r>
              <a:rPr lang="en-IN" sz="2600" baseline="-25000" dirty="0">
                <a:solidFill>
                  <a:prstClr val="black"/>
                </a:solidFill>
              </a:rPr>
              <a:t>1</a:t>
            </a:r>
            <a:r>
              <a:rPr lang="en-IN" sz="2600" dirty="0">
                <a:solidFill>
                  <a:prstClr val="black"/>
                </a:solidFill>
              </a:rPr>
              <a:t>, d</a:t>
            </a:r>
            <a:r>
              <a:rPr lang="en-IN" sz="2600" baseline="-25000" dirty="0">
                <a:solidFill>
                  <a:prstClr val="black"/>
                </a:solidFill>
              </a:rPr>
              <a:t>2</a:t>
            </a:r>
            <a:r>
              <a:rPr lang="en-IN" sz="2600" dirty="0">
                <a:solidFill>
                  <a:prstClr val="black"/>
                </a:solidFill>
              </a:rPr>
              <a:t>, …, </a:t>
            </a:r>
            <a:r>
              <a:rPr lang="en-IN" sz="2600" dirty="0" err="1">
                <a:solidFill>
                  <a:prstClr val="black"/>
                </a:solidFill>
              </a:rPr>
              <a:t>d</a:t>
            </a:r>
            <a:r>
              <a:rPr lang="en-IN" sz="2600" baseline="-25000" dirty="0" err="1">
                <a:solidFill>
                  <a:prstClr val="black"/>
                </a:solidFill>
              </a:rPr>
              <a:t>M</a:t>
            </a:r>
            <a:r>
              <a:rPr lang="en-IN" sz="2600" dirty="0">
                <a:solidFill>
                  <a:prstClr val="black"/>
                </a:solidFill>
              </a:rPr>
              <a:t>}; ‘M’ documents;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>
                <a:solidFill>
                  <a:prstClr val="black"/>
                </a:solidFill>
              </a:rPr>
              <a:t>Document</a:t>
            </a:r>
            <a:r>
              <a:rPr lang="en-IN" sz="2600" dirty="0">
                <a:solidFill>
                  <a:prstClr val="black"/>
                </a:solidFill>
              </a:rPr>
              <a:t>: </a:t>
            </a:r>
            <a:r>
              <a:rPr lang="en-IN" sz="2600" dirty="0" err="1">
                <a:solidFill>
                  <a:prstClr val="black"/>
                </a:solidFill>
              </a:rPr>
              <a:t>d</a:t>
            </a:r>
            <a:r>
              <a:rPr lang="en-IN" sz="2600" baseline="-25000" dirty="0" err="1">
                <a:solidFill>
                  <a:prstClr val="black"/>
                </a:solidFill>
              </a:rPr>
              <a:t>m</a:t>
            </a:r>
            <a:r>
              <a:rPr lang="en-IN" sz="2600" dirty="0">
                <a:solidFill>
                  <a:prstClr val="black"/>
                </a:solidFill>
              </a:rPr>
              <a:t> = {s(m,1), s(m,2), …, s(</a:t>
            </a:r>
            <a:r>
              <a:rPr lang="en-IN" sz="2600" dirty="0" err="1">
                <a:solidFill>
                  <a:prstClr val="black"/>
                </a:solidFill>
              </a:rPr>
              <a:t>m,T</a:t>
            </a:r>
            <a:r>
              <a:rPr lang="en-IN" sz="2600" baseline="-25000" dirty="0" err="1">
                <a:solidFill>
                  <a:prstClr val="black"/>
                </a:solidFill>
              </a:rPr>
              <a:t>m</a:t>
            </a:r>
            <a:r>
              <a:rPr lang="en-IN" sz="2600" dirty="0">
                <a:solidFill>
                  <a:prstClr val="black"/>
                </a:solidFill>
              </a:rPr>
              <a:t>)}; ‘T</a:t>
            </a:r>
            <a:r>
              <a:rPr lang="en-IN" sz="2600" baseline="-25000" dirty="0">
                <a:solidFill>
                  <a:prstClr val="black"/>
                </a:solidFill>
              </a:rPr>
              <a:t>m</a:t>
            </a:r>
            <a:r>
              <a:rPr lang="en-IN" sz="2600" dirty="0">
                <a:solidFill>
                  <a:prstClr val="black"/>
                </a:solidFill>
              </a:rPr>
              <a:t>’ sentences;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>
                <a:solidFill>
                  <a:prstClr val="black"/>
                </a:solidFill>
              </a:rPr>
              <a:t>Sentence</a:t>
            </a:r>
            <a:r>
              <a:rPr lang="en-IN" sz="2600" dirty="0">
                <a:solidFill>
                  <a:prstClr val="black"/>
                </a:solidFill>
              </a:rPr>
              <a:t>: s(</a:t>
            </a:r>
            <a:r>
              <a:rPr lang="en-IN" sz="2600" dirty="0" err="1">
                <a:solidFill>
                  <a:prstClr val="black"/>
                </a:solidFill>
              </a:rPr>
              <a:t>m,n</a:t>
            </a:r>
            <a:r>
              <a:rPr lang="en-IN" sz="2600" dirty="0">
                <a:solidFill>
                  <a:prstClr val="black"/>
                </a:solidFill>
              </a:rPr>
              <a:t>) = {w(n,1), w(n,2), …, w(</a:t>
            </a:r>
            <a:r>
              <a:rPr lang="en-IN" sz="2600" dirty="0" err="1">
                <a:solidFill>
                  <a:prstClr val="black"/>
                </a:solidFill>
              </a:rPr>
              <a:t>n,T</a:t>
            </a:r>
            <a:r>
              <a:rPr lang="en-IN" sz="2600" baseline="-25000" dirty="0" err="1">
                <a:solidFill>
                  <a:prstClr val="black"/>
                </a:solidFill>
              </a:rPr>
              <a:t>n</a:t>
            </a:r>
            <a:r>
              <a:rPr lang="en-IN" sz="2600" dirty="0">
                <a:solidFill>
                  <a:prstClr val="black"/>
                </a:solidFill>
              </a:rPr>
              <a:t>)}; ‘</a:t>
            </a:r>
            <a:r>
              <a:rPr lang="en-IN" sz="2600" dirty="0" err="1">
                <a:solidFill>
                  <a:prstClr val="black"/>
                </a:solidFill>
              </a:rPr>
              <a:t>T</a:t>
            </a:r>
            <a:r>
              <a:rPr lang="en-IN" sz="2600" baseline="-25000" dirty="0" err="1">
                <a:solidFill>
                  <a:prstClr val="black"/>
                </a:solidFill>
              </a:rPr>
              <a:t>n</a:t>
            </a:r>
            <a:r>
              <a:rPr lang="en-IN" sz="2600" dirty="0">
                <a:solidFill>
                  <a:prstClr val="black"/>
                </a:solidFill>
              </a:rPr>
              <a:t>’ words;</a:t>
            </a:r>
          </a:p>
          <a:p>
            <a:pPr marL="457200" lvl="0" indent="-4572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IN" sz="2600" b="1" dirty="0">
                <a:solidFill>
                  <a:prstClr val="black"/>
                </a:solidFill>
              </a:rPr>
              <a:t>Word</a:t>
            </a:r>
            <a:r>
              <a:rPr lang="en-IN" sz="2600" dirty="0">
                <a:solidFill>
                  <a:prstClr val="black"/>
                </a:solidFill>
              </a:rPr>
              <a:t>: w(</a:t>
            </a:r>
            <a:r>
              <a:rPr lang="en-IN" sz="2600" dirty="0" err="1">
                <a:solidFill>
                  <a:prstClr val="black"/>
                </a:solidFill>
              </a:rPr>
              <a:t>n,t</a:t>
            </a:r>
            <a:r>
              <a:rPr lang="en-IN" sz="2600" dirty="0">
                <a:solidFill>
                  <a:prstClr val="black"/>
                </a:solidFill>
              </a:rPr>
              <a:t>);</a:t>
            </a:r>
            <a:endParaRPr lang="en-IN" sz="2600" dirty="0"/>
          </a:p>
        </p:txBody>
      </p:sp>
      <p:sp>
        <p:nvSpPr>
          <p:cNvPr id="10" name="TextBox 9"/>
          <p:cNvSpPr txBox="1"/>
          <p:nvPr/>
        </p:nvSpPr>
        <p:spPr>
          <a:xfrm>
            <a:off x="11075581" y="12658908"/>
            <a:ext cx="10204043" cy="843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1026" y="7383432"/>
            <a:ext cx="9316900" cy="366306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092643" y="11384072"/>
            <a:ext cx="9081696" cy="11299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>
              <a:lnSpc>
                <a:spcPct val="90000"/>
              </a:lnSpc>
              <a:spcBef>
                <a:spcPts val="1000"/>
              </a:spcBef>
            </a:pPr>
            <a:r>
              <a:rPr lang="en-IN" sz="2600" b="1" dirty="0">
                <a:solidFill>
                  <a:srgbClr val="FF0000"/>
                </a:solidFill>
              </a:rPr>
              <a:t>Phase 1: Learn Sentence Embedding</a:t>
            </a:r>
          </a:p>
          <a:p>
            <a:pPr algn="just"/>
            <a:r>
              <a:rPr lang="en-IN" sz="2600" b="1" dirty="0"/>
              <a:t>Idea: </a:t>
            </a:r>
            <a:r>
              <a:rPr lang="en-IN" sz="2600" dirty="0"/>
              <a:t>Learn sentence representation from the word sequence within the sentence.</a:t>
            </a:r>
          </a:p>
          <a:p>
            <a:pPr algn="just"/>
            <a:r>
              <a:rPr lang="en-IN" sz="2600" b="1" dirty="0"/>
              <a:t>Input Features: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i="1" dirty="0"/>
              <a:t>Context words for target word w(</a:t>
            </a:r>
            <a:r>
              <a:rPr lang="en-IN" sz="2600" i="1" dirty="0" err="1"/>
              <a:t>n,t</a:t>
            </a:r>
            <a:r>
              <a:rPr lang="en-IN" sz="2600" i="1" dirty="0"/>
              <a:t>): </a:t>
            </a:r>
            <a:r>
              <a:rPr lang="en-IN" sz="2600" dirty="0"/>
              <a:t>w(</a:t>
            </a:r>
            <a:r>
              <a:rPr lang="en-IN" sz="2600" dirty="0" err="1"/>
              <a:t>n,t-c</a:t>
            </a:r>
            <a:r>
              <a:rPr lang="en-IN" sz="2600" baseline="-25000" dirty="0" err="1"/>
              <a:t>w</a:t>
            </a:r>
            <a:r>
              <a:rPr lang="en-IN" sz="2600" dirty="0"/>
              <a:t>), …, w(n,t-1), w(n,t+1), …, w(</a:t>
            </a:r>
            <a:r>
              <a:rPr lang="en-IN" sz="2600" dirty="0" err="1"/>
              <a:t>n,t+c</a:t>
            </a:r>
            <a:r>
              <a:rPr lang="en-IN" sz="2600" baseline="-25000" dirty="0" err="1"/>
              <a:t>w</a:t>
            </a:r>
            <a:r>
              <a:rPr lang="en-IN" sz="2600" dirty="0"/>
              <a:t>) (where ‘</a:t>
            </a:r>
            <a:r>
              <a:rPr lang="en-IN" sz="2600" dirty="0" err="1"/>
              <a:t>c</a:t>
            </a:r>
            <a:r>
              <a:rPr lang="en-IN" sz="2600" baseline="-25000" dirty="0" err="1"/>
              <a:t>w</a:t>
            </a:r>
            <a:r>
              <a:rPr lang="en-IN" sz="2600"/>
              <a:t>’ </a:t>
            </a:r>
            <a:r>
              <a:rPr lang="en-IN" sz="2600" dirty="0"/>
              <a:t>is the word context size)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i="1" dirty="0"/>
              <a:t>Target Sentence: </a:t>
            </a:r>
            <a:r>
              <a:rPr lang="en-IN" sz="2600" dirty="0"/>
              <a:t>s(</a:t>
            </a:r>
            <a:r>
              <a:rPr lang="en-IN" sz="2600" dirty="0" err="1"/>
              <a:t>m,n</a:t>
            </a:r>
            <a:r>
              <a:rPr lang="en-IN" sz="2600" dirty="0"/>
              <a:t>) (where ‘m’ is the document id)</a:t>
            </a:r>
          </a:p>
          <a:p>
            <a:pPr algn="just"/>
            <a:r>
              <a:rPr lang="en-IN" sz="2600" b="1" dirty="0"/>
              <a:t>Output:</a:t>
            </a:r>
            <a:r>
              <a:rPr lang="en-IN" sz="2600" dirty="0"/>
              <a:t> w(</a:t>
            </a:r>
            <a:r>
              <a:rPr lang="en-IN" sz="2600" dirty="0" err="1"/>
              <a:t>n,t</a:t>
            </a:r>
            <a:r>
              <a:rPr lang="en-IN" sz="2600" dirty="0"/>
              <a:t>)</a:t>
            </a:r>
          </a:p>
          <a:p>
            <a:pPr algn="just"/>
            <a:r>
              <a:rPr lang="en-IN" sz="2600" b="1" dirty="0"/>
              <a:t>Task: </a:t>
            </a:r>
            <a:r>
              <a:rPr lang="en-IN" sz="2600" dirty="0"/>
              <a:t>Predict the target word using the </a:t>
            </a:r>
            <a:r>
              <a:rPr lang="en-IN" sz="2600" b="1" dirty="0"/>
              <a:t>concatenation</a:t>
            </a:r>
            <a:r>
              <a:rPr lang="en-IN" sz="2600" dirty="0"/>
              <a:t> of word vectors of context words along with the sentence vector as features.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600" dirty="0"/>
              <a:t>Maximize the word likelihood: </a:t>
            </a:r>
            <a:br>
              <a:rPr lang="en-IN" sz="2600" dirty="0"/>
            </a:br>
            <a:r>
              <a:rPr lang="en-IN" sz="2400" b="1" dirty="0" err="1"/>
              <a:t>L</a:t>
            </a:r>
            <a:r>
              <a:rPr lang="en-IN" sz="2400" b="1" baseline="-25000" dirty="0" err="1"/>
              <a:t>word</a:t>
            </a:r>
            <a:r>
              <a:rPr lang="en-IN" sz="2400" b="1" baseline="-25000" dirty="0"/>
              <a:t> </a:t>
            </a:r>
            <a:r>
              <a:rPr lang="en-IN" sz="2400" b="1" dirty="0"/>
              <a:t>= P(w(</a:t>
            </a:r>
            <a:r>
              <a:rPr lang="en-IN" sz="2400" b="1" dirty="0" err="1"/>
              <a:t>n,t</a:t>
            </a:r>
            <a:r>
              <a:rPr lang="en-IN" sz="2400" b="1" dirty="0"/>
              <a:t>)|w(</a:t>
            </a:r>
            <a:r>
              <a:rPr lang="en-IN" sz="2400" b="1" dirty="0" err="1"/>
              <a:t>n,t-c</a:t>
            </a:r>
            <a:r>
              <a:rPr lang="en-IN" sz="2400" b="1" baseline="-25000" dirty="0" err="1"/>
              <a:t>w</a:t>
            </a:r>
            <a:r>
              <a:rPr lang="en-IN" sz="2400" b="1" dirty="0"/>
              <a:t>),…,w(n,t-1),w(n,t+1),…,w(</a:t>
            </a:r>
            <a:r>
              <a:rPr lang="en-IN" sz="2400" b="1" dirty="0" err="1"/>
              <a:t>n,t+c</a:t>
            </a:r>
            <a:r>
              <a:rPr lang="en-IN" sz="2400" b="1" baseline="-25000" dirty="0" err="1"/>
              <a:t>w</a:t>
            </a:r>
            <a:r>
              <a:rPr lang="en-IN" sz="2400" b="1" dirty="0"/>
              <a:t>),s(</a:t>
            </a:r>
            <a:r>
              <a:rPr lang="en-IN" sz="2400" b="1" dirty="0" err="1"/>
              <a:t>m,n</a:t>
            </a:r>
            <a:r>
              <a:rPr lang="en-IN" sz="2400" b="1" dirty="0"/>
              <a:t>)) </a:t>
            </a:r>
          </a:p>
          <a:p>
            <a:pPr algn="just"/>
            <a:endParaRPr lang="en-IN" sz="2600" b="1" dirty="0">
              <a:solidFill>
                <a:srgbClr val="FF0000"/>
              </a:solidFill>
            </a:endParaRPr>
          </a:p>
          <a:p>
            <a:pPr algn="just"/>
            <a:r>
              <a:rPr lang="en-IN" sz="2600" b="1" dirty="0">
                <a:solidFill>
                  <a:srgbClr val="FF0000"/>
                </a:solidFill>
              </a:rPr>
              <a:t>Phase 2: Learn Document Embedding</a:t>
            </a:r>
          </a:p>
          <a:p>
            <a:pPr lvl="0" algn="just" defTabSz="914400">
              <a:lnSpc>
                <a:spcPct val="90000"/>
              </a:lnSpc>
              <a:spcBef>
                <a:spcPts val="1000"/>
              </a:spcBef>
            </a:pPr>
            <a:r>
              <a:rPr lang="en-IN" sz="2600" b="1" dirty="0"/>
              <a:t>Idea:</a:t>
            </a:r>
            <a:r>
              <a:rPr lang="en-IN" sz="2600" b="1" i="1" dirty="0"/>
              <a:t> </a:t>
            </a:r>
            <a:r>
              <a:rPr lang="en-IN" sz="2600" dirty="0"/>
              <a:t>Learn document representation from the sentence sequence within the document.</a:t>
            </a:r>
          </a:p>
          <a:p>
            <a:pPr lvl="0" algn="just" defTabSz="914400">
              <a:lnSpc>
                <a:spcPct val="90000"/>
              </a:lnSpc>
              <a:spcBef>
                <a:spcPts val="1000"/>
              </a:spcBef>
            </a:pPr>
            <a:r>
              <a:rPr lang="en-IN" sz="2600" b="1" dirty="0"/>
              <a:t>Input Features: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i="1" dirty="0"/>
              <a:t>Context sentences for target sentence s(</a:t>
            </a:r>
            <a:r>
              <a:rPr lang="en-IN" sz="2600" i="1" dirty="0" err="1"/>
              <a:t>m,t</a:t>
            </a:r>
            <a:r>
              <a:rPr lang="en-IN" sz="2600" i="1" dirty="0"/>
              <a:t>): </a:t>
            </a:r>
            <a:r>
              <a:rPr lang="en-IN" sz="2600" dirty="0"/>
              <a:t>s(</a:t>
            </a:r>
            <a:r>
              <a:rPr lang="en-IN" sz="2600" dirty="0" err="1"/>
              <a:t>m,t-c</a:t>
            </a:r>
            <a:r>
              <a:rPr lang="en-IN" sz="2600" baseline="-25000" dirty="0" err="1"/>
              <a:t>S</a:t>
            </a:r>
            <a:r>
              <a:rPr lang="en-IN" sz="2600" dirty="0"/>
              <a:t>), …, s(m,t-1), s(m,t+1), …, s(</a:t>
            </a:r>
            <a:r>
              <a:rPr lang="en-IN" sz="2600" dirty="0" err="1"/>
              <a:t>m,t+c</a:t>
            </a:r>
            <a:r>
              <a:rPr lang="en-IN" sz="2600" baseline="-25000" dirty="0" err="1"/>
              <a:t>S</a:t>
            </a:r>
            <a:r>
              <a:rPr lang="en-IN" sz="2600" dirty="0"/>
              <a:t>) (where ‘</a:t>
            </a:r>
            <a:r>
              <a:rPr lang="en-IN" sz="2600" dirty="0" err="1"/>
              <a:t>c</a:t>
            </a:r>
            <a:r>
              <a:rPr lang="en-IN" sz="2600" baseline="-25000" dirty="0" err="1"/>
              <a:t>s</a:t>
            </a:r>
            <a:r>
              <a:rPr lang="en-IN" sz="2600" dirty="0"/>
              <a:t>’ is the sentence context size)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i="1" dirty="0"/>
              <a:t>Target Document: </a:t>
            </a:r>
            <a:r>
              <a:rPr lang="en-IN" sz="2600" dirty="0"/>
              <a:t>d(m)</a:t>
            </a:r>
          </a:p>
          <a:p>
            <a:pPr algn="just"/>
            <a:r>
              <a:rPr lang="en-IN" sz="2600" b="1" dirty="0"/>
              <a:t>Output:</a:t>
            </a:r>
            <a:r>
              <a:rPr lang="en-IN" sz="2600" dirty="0"/>
              <a:t> s(</a:t>
            </a:r>
            <a:r>
              <a:rPr lang="en-IN" sz="2600" dirty="0" err="1"/>
              <a:t>m,t</a:t>
            </a:r>
            <a:r>
              <a:rPr lang="en-IN" sz="2600" dirty="0"/>
              <a:t>)</a:t>
            </a:r>
          </a:p>
          <a:p>
            <a:pPr algn="just"/>
            <a:r>
              <a:rPr lang="en-IN" sz="2600" b="1" dirty="0"/>
              <a:t>Task: </a:t>
            </a:r>
            <a:r>
              <a:rPr lang="en-IN" sz="2600" dirty="0"/>
              <a:t>Predict the target sentence using the </a:t>
            </a:r>
            <a:r>
              <a:rPr lang="en-IN" sz="2600" b="1" dirty="0"/>
              <a:t>concatenation</a:t>
            </a:r>
            <a:r>
              <a:rPr lang="en-IN" sz="2600" dirty="0"/>
              <a:t> of sentence vectors of context sentences along with the document vector as features.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Maximize the sentence likelihood: </a:t>
            </a:r>
          </a:p>
          <a:p>
            <a:pPr algn="ctr"/>
            <a:r>
              <a:rPr lang="en-IN" sz="2400" b="1" dirty="0" err="1"/>
              <a:t>L</a:t>
            </a:r>
            <a:r>
              <a:rPr lang="en-IN" sz="2400" b="1" baseline="-25000" dirty="0" err="1"/>
              <a:t>sent</a:t>
            </a:r>
            <a:r>
              <a:rPr lang="en-IN" sz="2400" b="1" baseline="-25000" dirty="0"/>
              <a:t> </a:t>
            </a:r>
            <a:r>
              <a:rPr lang="en-IN" sz="2400" b="1" dirty="0"/>
              <a:t>= P(s(</a:t>
            </a:r>
            <a:r>
              <a:rPr lang="en-IN" sz="2400" b="1" dirty="0" err="1"/>
              <a:t>m,t</a:t>
            </a:r>
            <a:r>
              <a:rPr lang="en-IN" sz="2400" b="1" dirty="0"/>
              <a:t>)| s(</a:t>
            </a:r>
            <a:r>
              <a:rPr lang="en-IN" sz="2400" b="1" dirty="0" err="1"/>
              <a:t>m,t-c</a:t>
            </a:r>
            <a:r>
              <a:rPr lang="en-IN" sz="2400" b="1" baseline="-25000" dirty="0" err="1"/>
              <a:t>S</a:t>
            </a:r>
            <a:r>
              <a:rPr lang="en-IN" sz="2400" b="1" dirty="0"/>
              <a:t>),…,s(m,t-1),s(m,t+1),…,s(</a:t>
            </a:r>
            <a:r>
              <a:rPr lang="en-IN" sz="2400" b="1" dirty="0" err="1"/>
              <a:t>m,t+c</a:t>
            </a:r>
            <a:r>
              <a:rPr lang="en-IN" sz="2400" b="1" baseline="-25000" dirty="0" err="1"/>
              <a:t>S</a:t>
            </a:r>
            <a:r>
              <a:rPr lang="en-IN" sz="2400" b="1" dirty="0"/>
              <a:t>),d(m))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779978" y="10955983"/>
            <a:ext cx="91158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Doc2Sent2Vec -Architecture Diagram</a:t>
            </a:r>
            <a:endParaRPr lang="en-US" sz="2400" b="1" baseline="30000" dirty="0">
              <a:solidFill>
                <a:srgbClr val="00B050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546878"/>
              </p:ext>
            </p:extLst>
          </p:nvPr>
        </p:nvGraphicFramePr>
        <p:xfrm>
          <a:off x="12180867" y="22855627"/>
          <a:ext cx="7993472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6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560">
                <a:tc>
                  <a:txBody>
                    <a:bodyPr/>
                    <a:lstStyle/>
                    <a:p>
                      <a:pPr algn="ctr"/>
                      <a:r>
                        <a:rPr lang="en-IN" sz="2600" b="1" dirty="0"/>
                        <a:t>Model \ Measure</a:t>
                      </a:r>
                      <a:r>
                        <a:rPr lang="en-IN" sz="2600" b="1" baseline="0" dirty="0"/>
                        <a:t> (Dataset)</a:t>
                      </a:r>
                      <a:endParaRPr lang="en-IN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b="1" dirty="0"/>
                        <a:t>F1 (CND)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b="1" dirty="0"/>
                        <a:t>F1 (Wiki10+)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Paragraph2Vec w/o WT [1]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0.1275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0.0476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Paragraph2Vec [2]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0.0445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Doc2Sent2Vec w/o WT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0.1288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0.0401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600" dirty="0"/>
                        <a:t>Doc2Sent2Vec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b="1" dirty="0"/>
                        <a:t>0.1513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600" b="1" dirty="0"/>
                        <a:t>0.0509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1331538" y="25339672"/>
            <a:ext cx="91158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Document Classification Performance</a:t>
            </a:r>
            <a:endParaRPr lang="en-US" sz="2400" b="1" baseline="30000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213" y="21026964"/>
            <a:ext cx="9685988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600" b="1" dirty="0">
                <a:solidFill>
                  <a:srgbClr val="FF0000"/>
                </a:solidFill>
              </a:rPr>
              <a:t>Evaluation:</a:t>
            </a:r>
          </a:p>
          <a:p>
            <a:pPr algn="just"/>
            <a:r>
              <a:rPr lang="en-IN" sz="2600" dirty="0">
                <a:solidFill>
                  <a:srgbClr val="FF0000"/>
                </a:solidFill>
              </a:rPr>
              <a:t>Tasks and Dataset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b="1" dirty="0"/>
              <a:t>Scientific article classification</a:t>
            </a:r>
            <a:r>
              <a:rPr lang="en-IN" sz="2600" dirty="0"/>
              <a:t>: Citation Network Dataset (CND)  [3]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b="1" dirty="0"/>
              <a:t>Wikipedia page classification</a:t>
            </a:r>
            <a:r>
              <a:rPr lang="en-IN" sz="2600" dirty="0"/>
              <a:t>:  Wiki10+ [4]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IN" sz="2600" dirty="0"/>
          </a:p>
          <a:p>
            <a:pPr algn="just"/>
            <a:r>
              <a:rPr lang="en-IN" sz="2600" dirty="0">
                <a:solidFill>
                  <a:srgbClr val="FF0000"/>
                </a:solidFill>
              </a:rPr>
              <a:t>Analysis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Beneficial to learn word vectors for CND.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Not beneficial to learn word vectors for Wiki10+ using Paragraph2Vec (Distortion of word vectors problem). Doc2Sent2Vec is robust to this problem.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Doc2Sent2Vec beats the best baseline for both tasks.</a:t>
            </a:r>
          </a:p>
          <a:p>
            <a:pPr algn="just"/>
            <a:endParaRPr lang="en-IN" sz="2600" dirty="0"/>
          </a:p>
          <a:p>
            <a:pPr algn="just"/>
            <a:r>
              <a:rPr lang="en-IN" sz="2600" b="1" dirty="0">
                <a:solidFill>
                  <a:srgbClr val="FF0000"/>
                </a:solidFill>
              </a:rPr>
              <a:t>Summary: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Doc2Sent2Vec = learning document representation in a multi-phase level leads to high quality document </a:t>
            </a:r>
            <a:r>
              <a:rPr lang="en-IN" sz="2600" dirty="0" err="1"/>
              <a:t>embeddings</a:t>
            </a:r>
            <a:r>
              <a:rPr lang="en-IN" sz="2600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We plan to</a:t>
            </a:r>
          </a:p>
          <a:p>
            <a:pPr marL="1696989" lvl="1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consider other phases such as </a:t>
            </a:r>
            <a:r>
              <a:rPr lang="en-IN" sz="2600" b="1" dirty="0"/>
              <a:t>paragraphs, subsections, sections.</a:t>
            </a:r>
          </a:p>
          <a:p>
            <a:pPr marL="1696989" lvl="1" indent="-457200" algn="just">
              <a:buFont typeface="Arial" panose="020B0604020202020204" pitchFamily="34" charset="0"/>
              <a:buChar char="•"/>
            </a:pPr>
            <a:r>
              <a:rPr lang="en-IN" sz="2600" dirty="0"/>
              <a:t>consider the </a:t>
            </a:r>
            <a:r>
              <a:rPr lang="en-IN" sz="2600" b="1" dirty="0"/>
              <a:t>document sequence </a:t>
            </a:r>
            <a:r>
              <a:rPr lang="en-IN" sz="2600" dirty="0"/>
              <a:t>in a stream such as news click-through streams.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883094" y="25956146"/>
            <a:ext cx="1001276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600" b="1" dirty="0">
                <a:solidFill>
                  <a:srgbClr val="FF0000"/>
                </a:solidFill>
              </a:rPr>
              <a:t>References:</a:t>
            </a:r>
          </a:p>
          <a:p>
            <a:pPr marL="514350" indent="-514350" algn="just">
              <a:buAutoNum type="arabicPeriod"/>
            </a:pPr>
            <a:r>
              <a:rPr lang="en-IN" sz="2000" dirty="0"/>
              <a:t>Le, Q., </a:t>
            </a:r>
            <a:r>
              <a:rPr lang="en-IN" sz="2000" dirty="0" err="1"/>
              <a:t>Mikolov</a:t>
            </a:r>
            <a:r>
              <a:rPr lang="en-IN" sz="2000" dirty="0"/>
              <a:t>, T.: Distributed Representations of Sentences and Documents. In: ICML. (2014) 1188-1196</a:t>
            </a:r>
          </a:p>
          <a:p>
            <a:pPr marL="514350" indent="-514350" algn="just">
              <a:buFontTx/>
              <a:buAutoNum type="arabicPeriod"/>
            </a:pPr>
            <a:r>
              <a:rPr lang="it-IT" sz="2000" dirty="0"/>
              <a:t>Dai, A.M., Olah, C., Le, Q.V., Corrado, G.S.: Document </a:t>
            </a:r>
            <a:r>
              <a:rPr lang="en-IN" sz="2000" dirty="0"/>
              <a:t>embedding with paragraph vectors. In: NIPS Deep Learning Workshop. (2014)</a:t>
            </a:r>
          </a:p>
          <a:p>
            <a:pPr marL="514350" indent="-514350" algn="just">
              <a:buFontTx/>
              <a:buAutoNum type="arabicPeriod"/>
            </a:pPr>
            <a:r>
              <a:rPr lang="en-IN" sz="2000" dirty="0"/>
              <a:t>Chakraborty, T., </a:t>
            </a:r>
            <a:r>
              <a:rPr lang="en-IN" sz="2000" dirty="0" err="1"/>
              <a:t>Sikdar</a:t>
            </a:r>
            <a:r>
              <a:rPr lang="en-IN" sz="2000" dirty="0"/>
              <a:t>, S., </a:t>
            </a:r>
            <a:r>
              <a:rPr lang="en-IN" sz="2000" dirty="0" err="1"/>
              <a:t>Tammana</a:t>
            </a:r>
            <a:r>
              <a:rPr lang="en-IN" sz="2000" dirty="0"/>
              <a:t>, V., </a:t>
            </a:r>
            <a:r>
              <a:rPr lang="en-IN" sz="2000" dirty="0" err="1"/>
              <a:t>Ganguly</a:t>
            </a:r>
            <a:r>
              <a:rPr lang="en-IN" sz="2000" dirty="0"/>
              <a:t>, N., Mukherjee, A.: Computer Science Fields as Ground- truth Communities: Their Impact, Rise and Fall. In: ASONAM. (2013) 426-433</a:t>
            </a:r>
          </a:p>
          <a:p>
            <a:pPr marL="514350" indent="-514350" algn="just">
              <a:buFontTx/>
              <a:buAutoNum type="arabicPeriod"/>
            </a:pPr>
            <a:r>
              <a:rPr lang="en-IN" sz="2000" dirty="0" err="1"/>
              <a:t>Zubiaga</a:t>
            </a:r>
            <a:r>
              <a:rPr lang="en-IN" sz="2000" dirty="0"/>
              <a:t>, A.: Enhancing navigation on </a:t>
            </a:r>
            <a:r>
              <a:rPr lang="en-IN" sz="2000" dirty="0" err="1"/>
              <a:t>wikipedia</a:t>
            </a:r>
            <a:r>
              <a:rPr lang="en-IN" sz="2000" dirty="0"/>
              <a:t> with </a:t>
            </a:r>
            <a:r>
              <a:rPr lang="sv-SE" sz="2000" dirty="0"/>
              <a:t>social tags. In: arxiv. (2012) vol. abs/1202.5469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770" y="29382661"/>
            <a:ext cx="197623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600" b="1" dirty="0">
                <a:solidFill>
                  <a:srgbClr val="FF0000"/>
                </a:solidFill>
              </a:rPr>
              <a:t>Acknowledgements: </a:t>
            </a:r>
            <a:r>
              <a:rPr lang="en-IN" sz="2600" dirty="0"/>
              <a:t>This work is supported by SIGIR Donald B. Crouch Grant. Thanks to NVIDIA for </a:t>
            </a:r>
            <a:r>
              <a:rPr lang="en-IN" sz="2600"/>
              <a:t>donating Tesla </a:t>
            </a:r>
            <a:r>
              <a:rPr lang="en-IN" sz="2600" dirty="0"/>
              <a:t>K40 graphics card.</a:t>
            </a:r>
          </a:p>
          <a:p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126084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608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Ayushi Dalmia</dc:creator>
  <cp:lastModifiedBy>Manish Gupta (BING-IDC)</cp:lastModifiedBy>
  <cp:revision>135</cp:revision>
  <dcterms:created xsi:type="dcterms:W3CDTF">2016-05-01T06:43:03Z</dcterms:created>
  <dcterms:modified xsi:type="dcterms:W3CDTF">2016-05-01T14:02:56Z</dcterms:modified>
</cp:coreProperties>
</file>